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2"/>
  </p:notesMasterIdLst>
  <p:sldIdLst>
    <p:sldId id="309" r:id="rId5"/>
    <p:sldId id="316" r:id="rId6"/>
    <p:sldId id="317" r:id="rId7"/>
    <p:sldId id="318" r:id="rId8"/>
    <p:sldId id="319" r:id="rId9"/>
    <p:sldId id="320" r:id="rId10"/>
    <p:sldId id="322" r:id="rId11"/>
    <p:sldId id="326" r:id="rId12"/>
    <p:sldId id="323" r:id="rId13"/>
    <p:sldId id="324" r:id="rId14"/>
    <p:sldId id="325" r:id="rId15"/>
    <p:sldId id="331" r:id="rId16"/>
    <p:sldId id="330" r:id="rId17"/>
    <p:sldId id="329" r:id="rId18"/>
    <p:sldId id="328" r:id="rId19"/>
    <p:sldId id="327" r:id="rId20"/>
    <p:sldId id="332" r:id="rId21"/>
    <p:sldId id="333" r:id="rId22"/>
    <p:sldId id="371" r:id="rId23"/>
    <p:sldId id="388" r:id="rId24"/>
    <p:sldId id="336" r:id="rId25"/>
    <p:sldId id="335" r:id="rId26"/>
    <p:sldId id="367" r:id="rId27"/>
    <p:sldId id="368" r:id="rId28"/>
    <p:sldId id="373" r:id="rId29"/>
    <p:sldId id="374" r:id="rId30"/>
    <p:sldId id="372" r:id="rId31"/>
    <p:sldId id="369" r:id="rId32"/>
    <p:sldId id="377" r:id="rId33"/>
    <p:sldId id="389" r:id="rId34"/>
    <p:sldId id="378" r:id="rId35"/>
    <p:sldId id="379" r:id="rId36"/>
    <p:sldId id="352" r:id="rId37"/>
    <p:sldId id="337" r:id="rId38"/>
    <p:sldId id="338" r:id="rId39"/>
    <p:sldId id="339" r:id="rId40"/>
    <p:sldId id="375" r:id="rId41"/>
    <p:sldId id="340" r:id="rId42"/>
    <p:sldId id="341" r:id="rId43"/>
    <p:sldId id="380" r:id="rId44"/>
    <p:sldId id="381" r:id="rId45"/>
    <p:sldId id="382" r:id="rId46"/>
    <p:sldId id="384" r:id="rId47"/>
    <p:sldId id="383" r:id="rId48"/>
    <p:sldId id="391" r:id="rId49"/>
    <p:sldId id="392" r:id="rId50"/>
    <p:sldId id="390" r:id="rId51"/>
    <p:sldId id="342" r:id="rId52"/>
    <p:sldId id="385" r:id="rId53"/>
    <p:sldId id="386" r:id="rId54"/>
    <p:sldId id="387" r:id="rId55"/>
    <p:sldId id="343" r:id="rId56"/>
    <p:sldId id="354" r:id="rId57"/>
    <p:sldId id="355" r:id="rId58"/>
    <p:sldId id="358" r:id="rId59"/>
    <p:sldId id="356" r:id="rId60"/>
    <p:sldId id="359" r:id="rId61"/>
    <p:sldId id="357" r:id="rId62"/>
    <p:sldId id="360" r:id="rId63"/>
    <p:sldId id="362" r:id="rId64"/>
    <p:sldId id="361" r:id="rId65"/>
    <p:sldId id="364" r:id="rId66"/>
    <p:sldId id="365" r:id="rId67"/>
    <p:sldId id="366" r:id="rId68"/>
    <p:sldId id="346" r:id="rId69"/>
    <p:sldId id="370" r:id="rId70"/>
    <p:sldId id="353" r:id="rId7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69">
          <p15:clr>
            <a:srgbClr val="A4A3A4"/>
          </p15:clr>
        </p15:guide>
        <p15:guide id="2" pos="340">
          <p15:clr>
            <a:srgbClr val="A4A3A4"/>
          </p15:clr>
        </p15:guide>
        <p15:guide id="3" pos="19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CEF6"/>
    <a:srgbClr val="D8E6F8"/>
    <a:srgbClr val="E8F4F8"/>
    <a:srgbClr val="CCFFCC"/>
    <a:srgbClr val="99FFCC"/>
    <a:srgbClr val="CCECFF"/>
    <a:srgbClr val="F0F7FA"/>
    <a:srgbClr val="CCFFFF"/>
    <a:srgbClr val="AFEBEA"/>
    <a:srgbClr val="E4F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59" autoAdjust="0"/>
    <p:restoredTop sz="92803" autoAdjust="0"/>
  </p:normalViewPr>
  <p:slideViewPr>
    <p:cSldViewPr>
      <p:cViewPr>
        <p:scale>
          <a:sx n="111" d="100"/>
          <a:sy n="111" d="100"/>
        </p:scale>
        <p:origin x="896" y="144"/>
      </p:cViewPr>
      <p:guideLst>
        <p:guide orient="horz" pos="4269"/>
        <p:guide pos="340"/>
        <p:guide pos="1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78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E07D5C-71B0-4BAE-936D-73AE6D733C14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853A591A-FBB3-4816-A155-842C4AFACEAF}">
      <dgm:prSet phldrT="[Text]" custT="1"/>
      <dgm:spPr/>
      <dgm:t>
        <a:bodyPr/>
        <a:lstStyle/>
        <a:p>
          <a:r>
            <a:rPr lang="ru-RU" sz="1800" b="1" noProof="0" smtClean="0">
              <a:latin typeface="+mn-lt"/>
              <a:cs typeface="Courier New" pitchFamily="49" charset="0"/>
            </a:rPr>
            <a:t>System.Object</a:t>
          </a:r>
          <a:endParaRPr lang="ru-RU" sz="1800" b="1" noProof="0">
            <a:latin typeface="+mn-lt"/>
            <a:cs typeface="Courier New" pitchFamily="49" charset="0"/>
          </a:endParaRPr>
        </a:p>
      </dgm:t>
    </dgm:pt>
    <dgm:pt modelId="{836A1BB8-7ABC-4B01-9F96-FBF70F491DD6}" type="parTrans" cxnId="{7245DC7B-31F4-4FEC-8108-76D1EE833AA4}">
      <dgm:prSet/>
      <dgm:spPr/>
      <dgm:t>
        <a:bodyPr/>
        <a:lstStyle/>
        <a:p>
          <a:endParaRPr lang="ru-RU"/>
        </a:p>
      </dgm:t>
    </dgm:pt>
    <dgm:pt modelId="{0B14C707-44C5-4E8E-9F75-BB8D37B6766E}" type="sibTrans" cxnId="{7245DC7B-31F4-4FEC-8108-76D1EE833AA4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ru-RU" noProof="0"/>
        </a:p>
      </dgm:t>
    </dgm:pt>
    <dgm:pt modelId="{0E619B7D-5E4E-4301-A4B4-FF83CE85A079}">
      <dgm:prSet phldrT="[Text]" custT="1"/>
      <dgm:spPr/>
      <dgm:t>
        <a:bodyPr/>
        <a:lstStyle/>
        <a:p>
          <a:r>
            <a:rPr lang="ru-RU" sz="1800" b="1" noProof="0" dirty="0" smtClean="0">
              <a:latin typeface="+mn-lt"/>
              <a:cs typeface="Courier New" pitchFamily="49" charset="0"/>
            </a:rPr>
            <a:t>System.Delegate</a:t>
          </a:r>
          <a:endParaRPr lang="ru-RU" sz="1800" b="1" noProof="0" dirty="0">
            <a:latin typeface="+mn-lt"/>
            <a:cs typeface="Courier New" pitchFamily="49" charset="0"/>
          </a:endParaRPr>
        </a:p>
      </dgm:t>
    </dgm:pt>
    <dgm:pt modelId="{5A879C49-C17D-4EA2-B9EB-21446922A40E}" type="parTrans" cxnId="{8160A066-1596-4026-9EE0-BA3BF4520A91}">
      <dgm:prSet/>
      <dgm:spPr/>
      <dgm:t>
        <a:bodyPr/>
        <a:lstStyle/>
        <a:p>
          <a:endParaRPr lang="ru-RU"/>
        </a:p>
      </dgm:t>
    </dgm:pt>
    <dgm:pt modelId="{8F7743F3-2A03-4B50-8514-225ABB1C0CDE}" type="sibTrans" cxnId="{8160A066-1596-4026-9EE0-BA3BF4520A91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ru-RU" noProof="0"/>
        </a:p>
      </dgm:t>
    </dgm:pt>
    <dgm:pt modelId="{C489BF41-C406-4BF9-95D7-2C5205E17AB6}">
      <dgm:prSet phldrT="[Text]" custT="1"/>
      <dgm:spPr/>
      <dgm:t>
        <a:bodyPr/>
        <a:lstStyle/>
        <a:p>
          <a:r>
            <a:rPr lang="ru-RU" sz="1800" b="1" noProof="0" dirty="0" err="1" smtClean="0">
              <a:latin typeface="+mn-lt"/>
              <a:cs typeface="Courier New" pitchFamily="49" charset="0"/>
            </a:rPr>
            <a:t>System.MultiCastDelegate</a:t>
          </a:r>
          <a:endParaRPr lang="ru-RU" sz="1800" b="1" noProof="0" dirty="0">
            <a:latin typeface="+mn-lt"/>
            <a:cs typeface="Courier New" pitchFamily="49" charset="0"/>
          </a:endParaRPr>
        </a:p>
      </dgm:t>
    </dgm:pt>
    <dgm:pt modelId="{12556CB6-7693-4600-826C-7A34D146A5AE}" type="parTrans" cxnId="{96C3F36B-E4A1-4FEC-8540-9429C2FE9F2E}">
      <dgm:prSet/>
      <dgm:spPr/>
      <dgm:t>
        <a:bodyPr/>
        <a:lstStyle/>
        <a:p>
          <a:endParaRPr lang="ru-RU"/>
        </a:p>
      </dgm:t>
    </dgm:pt>
    <dgm:pt modelId="{CEC21C0F-6686-4A43-9F0C-5499B5BAF331}" type="sibTrans" cxnId="{96C3F36B-E4A1-4FEC-8540-9429C2FE9F2E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ru-RU" noProof="0"/>
        </a:p>
      </dgm:t>
    </dgm:pt>
    <dgm:pt modelId="{E65D09E0-E495-407D-BC58-0D6FFFB860E8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u-RU" sz="1800" b="1" noProof="0" smtClean="0">
              <a:latin typeface="+mn-lt"/>
              <a:cs typeface="Courier New" pitchFamily="49" charset="0"/>
            </a:rPr>
            <a:t>delegate&lt;T&gt;</a:t>
          </a:r>
          <a:endParaRPr lang="ru-RU" sz="1800" b="1" noProof="0">
            <a:latin typeface="+mn-lt"/>
            <a:cs typeface="Courier New" pitchFamily="49" charset="0"/>
          </a:endParaRPr>
        </a:p>
      </dgm:t>
    </dgm:pt>
    <dgm:pt modelId="{3505ECB1-DE7D-4368-8440-FA4495FA882F}" type="parTrans" cxnId="{57FB8AF8-E991-4414-BCC3-7B2CE4EA96D5}">
      <dgm:prSet/>
      <dgm:spPr/>
      <dgm:t>
        <a:bodyPr/>
        <a:lstStyle/>
        <a:p>
          <a:endParaRPr lang="ru-RU"/>
        </a:p>
      </dgm:t>
    </dgm:pt>
    <dgm:pt modelId="{32E8DFD7-560C-4FE7-9ED5-A3D391F0C966}" type="sibTrans" cxnId="{57FB8AF8-E991-4414-BCC3-7B2CE4EA96D5}">
      <dgm:prSet/>
      <dgm:spPr/>
      <dgm:t>
        <a:bodyPr/>
        <a:lstStyle/>
        <a:p>
          <a:endParaRPr lang="ru-RU"/>
        </a:p>
      </dgm:t>
    </dgm:pt>
    <dgm:pt modelId="{D555CB97-C6CE-4D40-802C-85D9E6775B68}" type="pres">
      <dgm:prSet presAssocID="{AFE07D5C-71B0-4BAE-936D-73AE6D733C14}" presName="linearFlow" presStyleCnt="0">
        <dgm:presLayoutVars>
          <dgm:resizeHandles val="exact"/>
        </dgm:presLayoutVars>
      </dgm:prSet>
      <dgm:spPr/>
    </dgm:pt>
    <dgm:pt modelId="{60763F98-8E17-4848-ADCD-35BD9DFCB576}" type="pres">
      <dgm:prSet presAssocID="{853A591A-FBB3-4816-A155-842C4AFACEAF}" presName="node" presStyleLbl="node1" presStyleIdx="0" presStyleCnt="4" custScaleX="119135" custLinFactNeighborX="-340" custLinFactNeighborY="6064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ru-RU"/>
        </a:p>
      </dgm:t>
    </dgm:pt>
    <dgm:pt modelId="{190F6363-4B13-481C-BB98-77D701D20B2C}" type="pres">
      <dgm:prSet presAssocID="{0B14C707-44C5-4E8E-9F75-BB8D37B6766E}" presName="sibTrans" presStyleLbl="sibTrans2D1" presStyleIdx="0" presStyleCnt="3" custAng="10800000" custScaleX="71446" custScaleY="109093" custLinFactNeighborY="-5600"/>
      <dgm:spPr/>
      <dgm:t>
        <a:bodyPr/>
        <a:lstStyle/>
        <a:p>
          <a:endParaRPr lang="ru-RU"/>
        </a:p>
      </dgm:t>
    </dgm:pt>
    <dgm:pt modelId="{3FFC1E11-8D04-43FD-A47A-DBD800068E7F}" type="pres">
      <dgm:prSet presAssocID="{0B14C707-44C5-4E8E-9F75-BB8D37B6766E}" presName="connectorText" presStyleLbl="sibTrans2D1" presStyleIdx="0" presStyleCnt="3"/>
      <dgm:spPr/>
      <dgm:t>
        <a:bodyPr/>
        <a:lstStyle/>
        <a:p>
          <a:endParaRPr lang="ru-RU"/>
        </a:p>
      </dgm:t>
    </dgm:pt>
    <dgm:pt modelId="{56901785-227E-414B-B244-1E09A3D80046}" type="pres">
      <dgm:prSet presAssocID="{0E619B7D-5E4E-4301-A4B4-FF83CE85A079}" presName="node" presStyleLbl="node1" presStyleIdx="1" presStyleCnt="4" custScaleX="11913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ru-RU"/>
        </a:p>
      </dgm:t>
    </dgm:pt>
    <dgm:pt modelId="{2B941CED-4455-4E8B-8D2C-65F6CD2FE899}" type="pres">
      <dgm:prSet presAssocID="{8F7743F3-2A03-4B50-8514-225ABB1C0CDE}" presName="sibTrans" presStyleLbl="sibTrans2D1" presStyleIdx="1" presStyleCnt="3" custAng="10800000" custScaleX="71446" custScaleY="109093"/>
      <dgm:spPr/>
      <dgm:t>
        <a:bodyPr/>
        <a:lstStyle/>
        <a:p>
          <a:endParaRPr lang="ru-RU"/>
        </a:p>
      </dgm:t>
    </dgm:pt>
    <dgm:pt modelId="{0BCB58C5-B843-4898-B560-8E393E768DAE}" type="pres">
      <dgm:prSet presAssocID="{8F7743F3-2A03-4B50-8514-225ABB1C0CDE}" presName="connectorText" presStyleLbl="sibTrans2D1" presStyleIdx="1" presStyleCnt="3"/>
      <dgm:spPr/>
      <dgm:t>
        <a:bodyPr/>
        <a:lstStyle/>
        <a:p>
          <a:endParaRPr lang="ru-RU"/>
        </a:p>
      </dgm:t>
    </dgm:pt>
    <dgm:pt modelId="{9618F016-64E2-40E0-B837-0E64E2D5CE6D}" type="pres">
      <dgm:prSet presAssocID="{C489BF41-C406-4BF9-95D7-2C5205E17AB6}" presName="node" presStyleLbl="node1" presStyleIdx="2" presStyleCnt="4" custScaleX="11913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ru-RU"/>
        </a:p>
      </dgm:t>
    </dgm:pt>
    <dgm:pt modelId="{97475070-970A-484A-8C30-29B466AAD2D4}" type="pres">
      <dgm:prSet presAssocID="{CEC21C0F-6686-4A43-9F0C-5499B5BAF331}" presName="sibTrans" presStyleLbl="sibTrans2D1" presStyleIdx="2" presStyleCnt="3" custAng="10800000" custScaleX="71446" custScaleY="109093" custLinFactNeighborY="-5600"/>
      <dgm:spPr/>
      <dgm:t>
        <a:bodyPr/>
        <a:lstStyle/>
        <a:p>
          <a:endParaRPr lang="ru-RU"/>
        </a:p>
      </dgm:t>
    </dgm:pt>
    <dgm:pt modelId="{CE80AAA0-F76A-47D6-A155-2B14BE2675AE}" type="pres">
      <dgm:prSet presAssocID="{CEC21C0F-6686-4A43-9F0C-5499B5BAF331}" presName="connectorText" presStyleLbl="sibTrans2D1" presStyleIdx="2" presStyleCnt="3"/>
      <dgm:spPr/>
      <dgm:t>
        <a:bodyPr/>
        <a:lstStyle/>
        <a:p>
          <a:endParaRPr lang="ru-RU"/>
        </a:p>
      </dgm:t>
    </dgm:pt>
    <dgm:pt modelId="{6AA7BC8A-092C-491A-858C-720C0D0E3985}" type="pres">
      <dgm:prSet presAssocID="{E65D09E0-E495-407D-BC58-0D6FFFB860E8}" presName="node" presStyleLbl="node1" presStyleIdx="3" presStyleCnt="4" custScaleX="11913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ru-RU"/>
        </a:p>
      </dgm:t>
    </dgm:pt>
  </dgm:ptLst>
  <dgm:cxnLst>
    <dgm:cxn modelId="{CC69E3CF-54A7-411A-8A29-9D18544B2B52}" type="presOf" srcId="{CEC21C0F-6686-4A43-9F0C-5499B5BAF331}" destId="{97475070-970A-484A-8C30-29B466AAD2D4}" srcOrd="0" destOrd="0" presId="urn:microsoft.com/office/officeart/2005/8/layout/process2"/>
    <dgm:cxn modelId="{CC2FCF62-FC34-4680-9FAB-16C2378FDCF4}" type="presOf" srcId="{0E619B7D-5E4E-4301-A4B4-FF83CE85A079}" destId="{56901785-227E-414B-B244-1E09A3D80046}" srcOrd="0" destOrd="0" presId="urn:microsoft.com/office/officeart/2005/8/layout/process2"/>
    <dgm:cxn modelId="{2C37DAEC-C8F0-4FE1-8303-D24BC2222F64}" type="presOf" srcId="{853A591A-FBB3-4816-A155-842C4AFACEAF}" destId="{60763F98-8E17-4848-ADCD-35BD9DFCB576}" srcOrd="0" destOrd="0" presId="urn:microsoft.com/office/officeart/2005/8/layout/process2"/>
    <dgm:cxn modelId="{E1020560-7E34-48AA-9328-2CCDDCCEDE35}" type="presOf" srcId="{C489BF41-C406-4BF9-95D7-2C5205E17AB6}" destId="{9618F016-64E2-40E0-B837-0E64E2D5CE6D}" srcOrd="0" destOrd="0" presId="urn:microsoft.com/office/officeart/2005/8/layout/process2"/>
    <dgm:cxn modelId="{96C3F36B-E4A1-4FEC-8540-9429C2FE9F2E}" srcId="{AFE07D5C-71B0-4BAE-936D-73AE6D733C14}" destId="{C489BF41-C406-4BF9-95D7-2C5205E17AB6}" srcOrd="2" destOrd="0" parTransId="{12556CB6-7693-4600-826C-7A34D146A5AE}" sibTransId="{CEC21C0F-6686-4A43-9F0C-5499B5BAF331}"/>
    <dgm:cxn modelId="{66735141-5DC4-4E0E-A7F1-F11A1125D002}" type="presOf" srcId="{0B14C707-44C5-4E8E-9F75-BB8D37B6766E}" destId="{190F6363-4B13-481C-BB98-77D701D20B2C}" srcOrd="0" destOrd="0" presId="urn:microsoft.com/office/officeart/2005/8/layout/process2"/>
    <dgm:cxn modelId="{57FB8AF8-E991-4414-BCC3-7B2CE4EA96D5}" srcId="{AFE07D5C-71B0-4BAE-936D-73AE6D733C14}" destId="{E65D09E0-E495-407D-BC58-0D6FFFB860E8}" srcOrd="3" destOrd="0" parTransId="{3505ECB1-DE7D-4368-8440-FA4495FA882F}" sibTransId="{32E8DFD7-560C-4FE7-9ED5-A3D391F0C966}"/>
    <dgm:cxn modelId="{30CFE605-B9B9-4A44-A631-9559912DAEEE}" type="presOf" srcId="{8F7743F3-2A03-4B50-8514-225ABB1C0CDE}" destId="{2B941CED-4455-4E8B-8D2C-65F6CD2FE899}" srcOrd="0" destOrd="0" presId="urn:microsoft.com/office/officeart/2005/8/layout/process2"/>
    <dgm:cxn modelId="{6688723B-09DC-48E5-8A5F-708298AB3F7D}" type="presOf" srcId="{AFE07D5C-71B0-4BAE-936D-73AE6D733C14}" destId="{D555CB97-C6CE-4D40-802C-85D9E6775B68}" srcOrd="0" destOrd="0" presId="urn:microsoft.com/office/officeart/2005/8/layout/process2"/>
    <dgm:cxn modelId="{7245DC7B-31F4-4FEC-8108-76D1EE833AA4}" srcId="{AFE07D5C-71B0-4BAE-936D-73AE6D733C14}" destId="{853A591A-FBB3-4816-A155-842C4AFACEAF}" srcOrd="0" destOrd="0" parTransId="{836A1BB8-7ABC-4B01-9F96-FBF70F491DD6}" sibTransId="{0B14C707-44C5-4E8E-9F75-BB8D37B6766E}"/>
    <dgm:cxn modelId="{F5F6E3B0-1745-41F1-A49A-DD8FBF63BBC2}" type="presOf" srcId="{CEC21C0F-6686-4A43-9F0C-5499B5BAF331}" destId="{CE80AAA0-F76A-47D6-A155-2B14BE2675AE}" srcOrd="1" destOrd="0" presId="urn:microsoft.com/office/officeart/2005/8/layout/process2"/>
    <dgm:cxn modelId="{8160A066-1596-4026-9EE0-BA3BF4520A91}" srcId="{AFE07D5C-71B0-4BAE-936D-73AE6D733C14}" destId="{0E619B7D-5E4E-4301-A4B4-FF83CE85A079}" srcOrd="1" destOrd="0" parTransId="{5A879C49-C17D-4EA2-B9EB-21446922A40E}" sibTransId="{8F7743F3-2A03-4B50-8514-225ABB1C0CDE}"/>
    <dgm:cxn modelId="{65D4F8EB-3A71-4408-BE19-3FEDE7AD3D47}" type="presOf" srcId="{E65D09E0-E495-407D-BC58-0D6FFFB860E8}" destId="{6AA7BC8A-092C-491A-858C-720C0D0E3985}" srcOrd="0" destOrd="0" presId="urn:microsoft.com/office/officeart/2005/8/layout/process2"/>
    <dgm:cxn modelId="{18B0C2D7-9D12-46F7-A087-AA3B6F5D9AE9}" type="presOf" srcId="{0B14C707-44C5-4E8E-9F75-BB8D37B6766E}" destId="{3FFC1E11-8D04-43FD-A47A-DBD800068E7F}" srcOrd="1" destOrd="0" presId="urn:microsoft.com/office/officeart/2005/8/layout/process2"/>
    <dgm:cxn modelId="{C94D117F-9086-4266-869B-080F7F981420}" type="presOf" srcId="{8F7743F3-2A03-4B50-8514-225ABB1C0CDE}" destId="{0BCB58C5-B843-4898-B560-8E393E768DAE}" srcOrd="1" destOrd="0" presId="urn:microsoft.com/office/officeart/2005/8/layout/process2"/>
    <dgm:cxn modelId="{85BB6ACF-7CB8-4080-B120-1ABB7661798B}" type="presParOf" srcId="{D555CB97-C6CE-4D40-802C-85D9E6775B68}" destId="{60763F98-8E17-4848-ADCD-35BD9DFCB576}" srcOrd="0" destOrd="0" presId="urn:microsoft.com/office/officeart/2005/8/layout/process2"/>
    <dgm:cxn modelId="{93350FE7-8A10-4AAD-AB60-BD1825FD04E6}" type="presParOf" srcId="{D555CB97-C6CE-4D40-802C-85D9E6775B68}" destId="{190F6363-4B13-481C-BB98-77D701D20B2C}" srcOrd="1" destOrd="0" presId="urn:microsoft.com/office/officeart/2005/8/layout/process2"/>
    <dgm:cxn modelId="{1296BF72-41A5-403E-97EA-1FC639465D05}" type="presParOf" srcId="{190F6363-4B13-481C-BB98-77D701D20B2C}" destId="{3FFC1E11-8D04-43FD-A47A-DBD800068E7F}" srcOrd="0" destOrd="0" presId="urn:microsoft.com/office/officeart/2005/8/layout/process2"/>
    <dgm:cxn modelId="{8D4BD8DD-7E35-4732-A7D9-6011E041D1AA}" type="presParOf" srcId="{D555CB97-C6CE-4D40-802C-85D9E6775B68}" destId="{56901785-227E-414B-B244-1E09A3D80046}" srcOrd="2" destOrd="0" presId="urn:microsoft.com/office/officeart/2005/8/layout/process2"/>
    <dgm:cxn modelId="{447FB535-C9FA-427F-BD8E-5623055249FC}" type="presParOf" srcId="{D555CB97-C6CE-4D40-802C-85D9E6775B68}" destId="{2B941CED-4455-4E8B-8D2C-65F6CD2FE899}" srcOrd="3" destOrd="0" presId="urn:microsoft.com/office/officeart/2005/8/layout/process2"/>
    <dgm:cxn modelId="{1A704723-A041-435D-BF1A-56BE5EBE80A0}" type="presParOf" srcId="{2B941CED-4455-4E8B-8D2C-65F6CD2FE899}" destId="{0BCB58C5-B843-4898-B560-8E393E768DAE}" srcOrd="0" destOrd="0" presId="urn:microsoft.com/office/officeart/2005/8/layout/process2"/>
    <dgm:cxn modelId="{5944E730-FEEB-4B66-A5EE-0069757C6C6F}" type="presParOf" srcId="{D555CB97-C6CE-4D40-802C-85D9E6775B68}" destId="{9618F016-64E2-40E0-B837-0E64E2D5CE6D}" srcOrd="4" destOrd="0" presId="urn:microsoft.com/office/officeart/2005/8/layout/process2"/>
    <dgm:cxn modelId="{466D89CB-4DCC-4DC1-B2DC-F4FBC468A61F}" type="presParOf" srcId="{D555CB97-C6CE-4D40-802C-85D9E6775B68}" destId="{97475070-970A-484A-8C30-29B466AAD2D4}" srcOrd="5" destOrd="0" presId="urn:microsoft.com/office/officeart/2005/8/layout/process2"/>
    <dgm:cxn modelId="{550149D4-76A6-4C50-9427-F28DA7FE5FBA}" type="presParOf" srcId="{97475070-970A-484A-8C30-29B466AAD2D4}" destId="{CE80AAA0-F76A-47D6-A155-2B14BE2675AE}" srcOrd="0" destOrd="0" presId="urn:microsoft.com/office/officeart/2005/8/layout/process2"/>
    <dgm:cxn modelId="{39C07FE6-0306-4DF3-A8E7-09FDAFBA26F5}" type="presParOf" srcId="{D555CB97-C6CE-4D40-802C-85D9E6775B68}" destId="{6AA7BC8A-092C-491A-858C-720C0D0E3985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763F98-8E17-4848-ADCD-35BD9DFCB576}">
      <dsp:nvSpPr>
        <dsp:cNvPr id="0" name=""/>
        <dsp:cNvSpPr/>
      </dsp:nvSpPr>
      <dsp:spPr>
        <a:xfrm>
          <a:off x="402279" y="26603"/>
          <a:ext cx="3821826" cy="80199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noProof="0" smtClean="0">
              <a:latin typeface="+mn-lt"/>
              <a:cs typeface="Courier New" pitchFamily="49" charset="0"/>
            </a:rPr>
            <a:t>System.Object</a:t>
          </a:r>
          <a:endParaRPr lang="ru-RU" sz="1800" b="1" kern="1200" noProof="0">
            <a:latin typeface="+mn-lt"/>
            <a:cs typeface="Courier New" pitchFamily="49" charset="0"/>
          </a:endParaRPr>
        </a:p>
      </dsp:txBody>
      <dsp:txXfrm>
        <a:off x="961972" y="144052"/>
        <a:ext cx="2702440" cy="567096"/>
      </dsp:txXfrm>
    </dsp:sp>
    <dsp:sp modelId="{190F6363-4B13-481C-BB98-77D701D20B2C}">
      <dsp:nvSpPr>
        <dsp:cNvPr id="0" name=""/>
        <dsp:cNvSpPr/>
      </dsp:nvSpPr>
      <dsp:spPr>
        <a:xfrm rot="16168244">
          <a:off x="2217177" y="800885"/>
          <a:ext cx="202937" cy="3937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 noProof="0"/>
        </a:p>
      </dsp:txBody>
      <dsp:txXfrm rot="-5400000">
        <a:off x="2200813" y="957153"/>
        <a:ext cx="236228" cy="142056"/>
      </dsp:txXfrm>
    </dsp:sp>
    <dsp:sp modelId="{56901785-227E-414B-B244-1E09A3D80046}">
      <dsp:nvSpPr>
        <dsp:cNvPr id="0" name=""/>
        <dsp:cNvSpPr/>
      </dsp:nvSpPr>
      <dsp:spPr>
        <a:xfrm>
          <a:off x="413186" y="1207306"/>
          <a:ext cx="3821826" cy="80199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noProof="0" dirty="0" smtClean="0">
              <a:latin typeface="+mn-lt"/>
              <a:cs typeface="Courier New" pitchFamily="49" charset="0"/>
            </a:rPr>
            <a:t>System.Delegate</a:t>
          </a:r>
          <a:endParaRPr lang="ru-RU" sz="1800" b="1" kern="1200" noProof="0" dirty="0">
            <a:latin typeface="+mn-lt"/>
            <a:cs typeface="Courier New" pitchFamily="49" charset="0"/>
          </a:endParaRPr>
        </a:p>
      </dsp:txBody>
      <dsp:txXfrm>
        <a:off x="972879" y="1324755"/>
        <a:ext cx="2702440" cy="567096"/>
      </dsp:txXfrm>
    </dsp:sp>
    <dsp:sp modelId="{2B941CED-4455-4E8B-8D2C-65F6CD2FE899}">
      <dsp:nvSpPr>
        <dsp:cNvPr id="0" name=""/>
        <dsp:cNvSpPr/>
      </dsp:nvSpPr>
      <dsp:spPr>
        <a:xfrm rot="16200000">
          <a:off x="2216663" y="2012942"/>
          <a:ext cx="214872" cy="3937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 noProof="0"/>
        </a:p>
      </dsp:txBody>
      <dsp:txXfrm rot="-5400000">
        <a:off x="2205985" y="2166825"/>
        <a:ext cx="236228" cy="150410"/>
      </dsp:txXfrm>
    </dsp:sp>
    <dsp:sp modelId="{9618F016-64E2-40E0-B837-0E64E2D5CE6D}">
      <dsp:nvSpPr>
        <dsp:cNvPr id="0" name=""/>
        <dsp:cNvSpPr/>
      </dsp:nvSpPr>
      <dsp:spPr>
        <a:xfrm>
          <a:off x="413186" y="2410298"/>
          <a:ext cx="3821826" cy="80199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noProof="0" dirty="0" err="1" smtClean="0">
              <a:latin typeface="+mn-lt"/>
              <a:cs typeface="Courier New" pitchFamily="49" charset="0"/>
            </a:rPr>
            <a:t>System.MultiCastDelegate</a:t>
          </a:r>
          <a:endParaRPr lang="ru-RU" sz="1800" b="1" kern="1200" noProof="0" dirty="0">
            <a:latin typeface="+mn-lt"/>
            <a:cs typeface="Courier New" pitchFamily="49" charset="0"/>
          </a:endParaRPr>
        </a:p>
      </dsp:txBody>
      <dsp:txXfrm>
        <a:off x="972879" y="2527747"/>
        <a:ext cx="2702440" cy="567096"/>
      </dsp:txXfrm>
    </dsp:sp>
    <dsp:sp modelId="{97475070-970A-484A-8C30-29B466AAD2D4}">
      <dsp:nvSpPr>
        <dsp:cNvPr id="0" name=""/>
        <dsp:cNvSpPr/>
      </dsp:nvSpPr>
      <dsp:spPr>
        <a:xfrm rot="16200000">
          <a:off x="2216663" y="3195725"/>
          <a:ext cx="214872" cy="3937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 noProof="0"/>
        </a:p>
      </dsp:txBody>
      <dsp:txXfrm rot="-5400000">
        <a:off x="2205985" y="3349608"/>
        <a:ext cx="236228" cy="150410"/>
      </dsp:txXfrm>
    </dsp:sp>
    <dsp:sp modelId="{6AA7BC8A-092C-491A-858C-720C0D0E3985}">
      <dsp:nvSpPr>
        <dsp:cNvPr id="0" name=""/>
        <dsp:cNvSpPr/>
      </dsp:nvSpPr>
      <dsp:spPr>
        <a:xfrm>
          <a:off x="413186" y="3613291"/>
          <a:ext cx="3821826" cy="801994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noProof="0" smtClean="0">
              <a:latin typeface="+mn-lt"/>
              <a:cs typeface="Courier New" pitchFamily="49" charset="0"/>
            </a:rPr>
            <a:t>delegate&lt;T&gt;</a:t>
          </a:r>
          <a:endParaRPr lang="ru-RU" sz="1800" b="1" kern="1200" noProof="0">
            <a:latin typeface="+mn-lt"/>
            <a:cs typeface="Courier New" pitchFamily="49" charset="0"/>
          </a:endParaRPr>
        </a:p>
      </dsp:txBody>
      <dsp:txXfrm>
        <a:off x="972879" y="3730740"/>
        <a:ext cx="2702440" cy="567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05B674B-12CC-451C-AB26-4534792A9C31}" type="datetimeFigureOut">
              <a:rPr lang="en-US"/>
              <a:pPr>
                <a:defRPr/>
              </a:pPr>
              <a:t>11/3/15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72A5AAF-689B-46C5-AEA8-B5E4FB60F7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306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5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76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Если говорить проще и не столь формально, да еще в контексте языка </a:t>
            </a:r>
            <a:r>
              <a:rPr lang="ru-RU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#, то идея замыканий состоит </a:t>
            </a:r>
            <a:r>
              <a:rPr lang="ru-RU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доступе анонимного метода не только к переданным параметрам, но и к внешнему окружению</a:t>
            </a:r>
            <a:r>
              <a:rPr lang="ru-RU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31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</a:t>
            </a:r>
            <a:r>
              <a:rPr lang="en-US" sz="18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outer variable 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 local variable or parameter (excluding ref and out </a:t>
            </a:r>
            <a:r>
              <a:rPr lang="en-US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eters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whose scope includes an anonymous method. The this reference also counts as an outer variable of any anonymous method within an instance </a:t>
            </a:r>
            <a:r>
              <a:rPr lang="en-US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class. </a:t>
            </a:r>
            <a:endParaRPr lang="en-US" sz="1800" dirty="0" smtClean="0">
              <a:effectLst/>
            </a:endParaRPr>
          </a:p>
          <a:p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8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captured outer variable 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(usually shortened to </a:t>
            </a:r>
            <a:r>
              <a:rPr lang="en-US" sz="18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captured variable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an outer </a:t>
            </a:r>
            <a:r>
              <a:rPr lang="en-US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able that’s used within an anonymous method. To go back to closures, the </a:t>
            </a:r>
            <a:r>
              <a:rPr lang="en-US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 is the anonymous method, and the environment it can interact with is the set of variables captured by it. </a:t>
            </a:r>
            <a:endParaRPr lang="en-US" sz="1800" dirty="0" smtClean="0">
              <a:effectLst/>
            </a:endParaRP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31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</a:t>
            </a:r>
            <a:r>
              <a:rPr lang="en-US" sz="18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outer variable 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 local variable or parameter (excluding ref and out </a:t>
            </a:r>
            <a:r>
              <a:rPr lang="en-US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eters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whose scope includes an anonymous method. The this reference also counts as an outer variable of any anonymous method within an instance </a:t>
            </a:r>
            <a:r>
              <a:rPr lang="en-US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class. </a:t>
            </a:r>
            <a:endParaRPr lang="en-US" sz="1800" dirty="0" smtClean="0">
              <a:effectLst/>
            </a:endParaRPr>
          </a:p>
          <a:p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8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captured outer variable 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(usually shortened to </a:t>
            </a:r>
            <a:r>
              <a:rPr lang="en-US" sz="18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captured variable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an outer </a:t>
            </a:r>
            <a:r>
              <a:rPr lang="en-US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able that’s used within an anonymous method. To go back to closures, the </a:t>
            </a:r>
            <a:r>
              <a:rPr lang="en-US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 is the anonymous method, and the environment it can interact with is the set of variables captured by it. </a:t>
            </a:r>
          </a:p>
          <a:p>
            <a:r>
              <a:rPr lang="ru-RU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Джон</a:t>
            </a:r>
            <a:r>
              <a:rPr lang="ru-RU" sz="1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8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Скитт</a:t>
            </a:r>
            <a:endParaRPr lang="en-US" sz="1800" dirty="0" smtClean="0">
              <a:effectLst/>
            </a:endParaRP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31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лямбда-выражение — это синтаксис, посредством которого можно объявлять анонимные функции (делегаты) более гладким и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выра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зительным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образом </a:t>
            </a:r>
            <a:endParaRPr lang="ru-RU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идиоматический способ представления операций в конвейерах данных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linq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73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Reactive </a:t>
            </a:r>
            <a:r>
              <a:rPr lang="ru-RU" dirty="0" smtClean="0"/>
              <a:t>реагирующий,</a:t>
            </a:r>
            <a:r>
              <a:rPr lang="ru-RU" baseline="0" dirty="0" smtClean="0"/>
              <a:t> дающий реакцию</a:t>
            </a:r>
          </a:p>
          <a:p>
            <a:endParaRPr lang="ru-RU" baseline="0" dirty="0" smtClean="0"/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Одним из наиболее типичных отношений между двумя классами является отношение использования (“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когда один класс использует функциональность других классов для решения своих задач. Мы с подобным отношением сталкиваемся ежедневно, даже не задумываясь о нем: наши классы используют строки, целые числа, классы работы с консолью, сетью, файлами и другими ресурсами. Говорят, что объект класса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взаимодействует с объектом класса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получает (вытягивает,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pulls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у него необходимые данные; такая модель взаимодействия называется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-моделью (или интерактивной моделью) (рисунок 1а). С другой стороны, часто возникает ситуация, когда объект класса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знает, когда будут доступны необходимые ему данные в классе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 в таком случае гораздо удобнее, чтобы объект класса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«сказал» об этом самостоятельно и «вытолкнул»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некоторые данные, когда они станут доступны. В этом случае говорят, что объект класса А реагируют на возникшие событие и соответствующая модель называется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-моделью или реактивной моделью (рисунок 1б) [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Meijer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RX1].</a:t>
            </a:r>
            <a:r>
              <a:rPr lang="ru-RU" baseline="0" dirty="0" smtClean="0"/>
              <a:t> 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rsdn.ru</a:t>
            </a:r>
            <a:r>
              <a:rPr lang="en-US" dirty="0" smtClean="0"/>
              <a:t>/article/</a:t>
            </a:r>
            <a:r>
              <a:rPr lang="en-US" dirty="0" err="1" smtClean="0"/>
              <a:t>dotnet</a:t>
            </a:r>
            <a:r>
              <a:rPr lang="en-US" dirty="0" smtClean="0"/>
              <a:t>/</a:t>
            </a:r>
            <a:r>
              <a:rPr lang="en-US" dirty="0" err="1" smtClean="0"/>
              <a:t>ReactiveExtensions.xml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70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35190" y="1777972"/>
            <a:ext cx="6285010" cy="1574828"/>
          </a:xfrm>
        </p:spPr>
        <p:txBody>
          <a:bodyPr/>
          <a:lstStyle>
            <a:lvl1pPr algn="l">
              <a:defRPr>
                <a:solidFill>
                  <a:srgbClr val="2750AB"/>
                </a:solidFill>
                <a:latin typeface="Helvetica LT Std"/>
              </a:defRPr>
            </a:lvl1pPr>
          </a:lstStyle>
          <a:p>
            <a:r>
              <a:rPr lang="en-US" dirty="0" smtClean="0"/>
              <a:t>Code.0X (Module Code)</a:t>
            </a:r>
            <a:br>
              <a:rPr lang="en-US" dirty="0" smtClean="0"/>
            </a:br>
            <a:r>
              <a:rPr lang="en-US" dirty="0" smtClean="0"/>
              <a:t>xxx (Module Name)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947387" y="3536923"/>
            <a:ext cx="4267200" cy="914400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elvetica LT Std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Resource Development Dep.</a:t>
            </a:r>
          </a:p>
          <a:p>
            <a:pPr lvl="0"/>
            <a:r>
              <a:rPr lang="en-US" dirty="0" smtClean="0"/>
              <a:t>Author: (author name)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: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954" y="179343"/>
            <a:ext cx="4198996" cy="3651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tabLst>
                <a:tab pos="8229600" algn="r"/>
              </a:tabLst>
              <a:defRPr sz="1800" b="1">
                <a:solidFill>
                  <a:srgbClr val="21438F"/>
                </a:solidFill>
                <a:latin typeface="Helvetica LT St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4645027" y="179392"/>
            <a:ext cx="4235450" cy="36512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>
                <a:solidFill>
                  <a:schemeClr val="tx1"/>
                </a:solidFill>
                <a:latin typeface="Helvetica LT Std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263527" y="836616"/>
            <a:ext cx="8616950" cy="518477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945346" y="6496096"/>
            <a:ext cx="1935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fld id="{8AE9712F-231D-46BD-8215-5B9AC8D83DFF}" type="slidenum">
              <a:rPr lang="en-US" sz="1200" b="1" kern="1200" smtClean="0">
                <a:solidFill>
                  <a:srgbClr val="2750AB"/>
                </a:solidFill>
                <a:latin typeface="+mn-lt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1200" b="1" kern="1200" dirty="0">
              <a:solidFill>
                <a:srgbClr val="2750AB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954" y="179343"/>
            <a:ext cx="8726607" cy="365130"/>
          </a:xfrm>
        </p:spPr>
        <p:txBody>
          <a:bodyPr anchor="t">
            <a:noAutofit/>
          </a:bodyPr>
          <a:lstStyle>
            <a:lvl1pPr algn="l">
              <a:tabLst>
                <a:tab pos="8229600" algn="r"/>
              </a:tabLst>
              <a:defRPr sz="1800" b="1">
                <a:solidFill>
                  <a:srgbClr val="21438F"/>
                </a:solidFill>
                <a:latin typeface="Helvetica LT St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945346" y="6496096"/>
            <a:ext cx="1935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fld id="{8AE9712F-231D-46BD-8215-5B9AC8D83DFF}" type="slidenum">
              <a:rPr lang="en-US" sz="1200" b="1" kern="1200" smtClean="0">
                <a:solidFill>
                  <a:srgbClr val="2750AB"/>
                </a:solidFill>
                <a:latin typeface="+mn-lt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1200" b="1" kern="1200" dirty="0">
              <a:solidFill>
                <a:srgbClr val="2750AB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04800" y="762000"/>
            <a:ext cx="8610600" cy="5334000"/>
          </a:xfrm>
        </p:spPr>
        <p:txBody>
          <a:bodyPr/>
          <a:lstStyle>
            <a:lvl1pPr>
              <a:buFont typeface="Wingdings" pitchFamily="2" charset="2"/>
              <a:buChar char="§"/>
              <a:defRPr sz="1800">
                <a:latin typeface="Helvetica LT Std"/>
              </a:defRPr>
            </a:lvl1pPr>
            <a:lvl2pPr>
              <a:defRPr sz="1800">
                <a:latin typeface="Helvetica LT Std"/>
              </a:defRPr>
            </a:lvl2pPr>
            <a:lvl3pPr>
              <a:defRPr sz="1600">
                <a:latin typeface="Helvetica LT Std"/>
              </a:defRPr>
            </a:lvl3pPr>
            <a:lvl4pPr>
              <a:defRPr sz="1400">
                <a:latin typeface="Helvetica LT Std"/>
              </a:defRPr>
            </a:lvl4pPr>
            <a:lvl5pPr>
              <a:defRPr sz="1400">
                <a:latin typeface="Helvetica LT St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938151" y="2176489"/>
            <a:ext cx="4876800" cy="1222375"/>
          </a:xfrm>
        </p:spPr>
        <p:txBody>
          <a:bodyPr/>
          <a:lstStyle>
            <a:lvl1pPr algn="l">
              <a:defRPr sz="4000">
                <a:solidFill>
                  <a:srgbClr val="2750AB"/>
                </a:solidFill>
                <a:latin typeface="Helvetica LT Std"/>
              </a:defRPr>
            </a:lvl1pPr>
          </a:lstStyle>
          <a:p>
            <a:r>
              <a:rPr lang="en-US" dirty="0" smtClean="0"/>
              <a:t>Thanks for Your Attention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47387" y="3425419"/>
            <a:ext cx="5750582" cy="95134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Resource Development Dep.</a:t>
            </a:r>
          </a:p>
          <a:p>
            <a:pPr lvl="0"/>
            <a:r>
              <a:rPr lang="en-US" dirty="0" smtClean="0"/>
              <a:t>Author: (author name)</a:t>
            </a:r>
          </a:p>
        </p:txBody>
      </p:sp>
    </p:spTree>
    <p:extLst>
      <p:ext uri="{BB962C8B-B14F-4D97-AF65-F5344CB8AC3E}">
        <p14:creationId xmlns:p14="http://schemas.microsoft.com/office/powerpoint/2010/main" val="3165417547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Code.0X (Module Code)</a:t>
            </a:r>
            <a:br>
              <a:rPr lang="en-US" dirty="0" smtClean="0"/>
            </a:br>
            <a:r>
              <a:rPr lang="en-US" dirty="0" smtClean="0"/>
              <a:t>xxx (Module Name)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21438F"/>
                </a:solidFill>
                <a:latin typeface="+mn-lt"/>
              </a:defRPr>
            </a:lvl1pPr>
          </a:lstStyle>
          <a:p>
            <a:pPr>
              <a:defRPr/>
            </a:pPr>
            <a:fld id="{90FB4697-DEFA-4505-9161-880F193237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3" r:id="rId2"/>
    <p:sldLayoutId id="2147483664" r:id="rId3"/>
    <p:sldLayoutId id="2147483665" r:id="rId4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tiff"/><Relationship Id="rId3" Type="http://schemas.openxmlformats.org/officeDocument/2006/relationships/image" Target="../media/image31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95600" y="1828800"/>
            <a:ext cx="5943600" cy="1574828"/>
          </a:xfrm>
        </p:spPr>
        <p:txBody>
          <a:bodyPr/>
          <a:lstStyle/>
          <a:p>
            <a:r>
              <a:rPr lang="ru-RU" sz="4000" dirty="0" smtClean="0"/>
              <a:t>Делегаты и события</a:t>
            </a:r>
            <a:endParaRPr lang="en-US" sz="4000" dirty="0">
              <a:latin typeface="Helvetica LT Std"/>
            </a:endParaRPr>
          </a:p>
        </p:txBody>
      </p:sp>
      <p:sp>
        <p:nvSpPr>
          <p:cNvPr id="3" name="Content Placeholder 5"/>
          <p:cNvSpPr txBox="1">
            <a:spLocks/>
          </p:cNvSpPr>
          <p:nvPr/>
        </p:nvSpPr>
        <p:spPr>
          <a:xfrm>
            <a:off x="2895600" y="3536927"/>
            <a:ext cx="5562600" cy="156847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 smtClean="0"/>
              <a:t>БГУ, ММФ, кафедра веб-технологий и компьютерного моделирования</a:t>
            </a:r>
          </a:p>
          <a:p>
            <a:pPr marL="0" indent="0">
              <a:buNone/>
            </a:pPr>
            <a:r>
              <a:rPr lang="ru-RU" sz="2000" dirty="0" smtClean="0"/>
              <a:t>Автор: Кравчук Анжелика Ивановна</a:t>
            </a:r>
            <a:endParaRPr lang="en-US" sz="20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17"/>
    </mc:Choice>
    <mc:Fallback xmlns="">
      <p:transition spd="slow" advTm="591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Определение делегата</a:t>
            </a:r>
            <a:endParaRPr lang="ru-RU">
              <a:solidFill>
                <a:srgbClr val="FF0000"/>
              </a:solidFill>
            </a:endParaRPr>
          </a:p>
        </p:txBody>
      </p:sp>
      <p:sp>
        <p:nvSpPr>
          <p:cNvPr id="4" name="Flowchart: Document 3"/>
          <p:cNvSpPr/>
          <p:nvPr/>
        </p:nvSpPr>
        <p:spPr bwMode="auto">
          <a:xfrm>
            <a:off x="304800" y="1676400"/>
            <a:ext cx="8610600" cy="3962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public abstract class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Delegate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: ICloneable, ISerializable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// Методы для взаимодействия со списком функций.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Delegate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Combine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(params Delegate[] delegates);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Delegate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Combine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(Delegate a, Delegate b);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Delegate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Remove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(Delegate source, Delegate value);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Delegate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RemoveAll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(Delegate source, Delegate value);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// Перегруженные операции. 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bool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operator ==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(Delegate dl, Delegate d2);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bool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operator !=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(Delegate dl, Delegate d2);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// Свойства, показывающие цель делегата. 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MethodInfo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{ get;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object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Target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{ get;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04800" y="761025"/>
            <a:ext cx="8542060" cy="686779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Статический метод добавляет метод в список, поддерживаемый делегатом. В С# этот метод вызывается за счет использования  перегруженной операции +=</a:t>
            </a:r>
          </a:p>
        </p:txBody>
      </p:sp>
      <p:pic>
        <p:nvPicPr>
          <p:cNvPr id="6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361178">
            <a:off x="6520242" y="1778658"/>
            <a:ext cx="1575777" cy="248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 bwMode="auto">
          <a:xfrm>
            <a:off x="3886200" y="5105400"/>
            <a:ext cx="5029200" cy="1219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Статические методы удаляют метод (или все методы) из списка вызовов делегата. В С# метод Remove может быть вызван неявно, посредством перегруженной операции -=</a:t>
            </a:r>
          </a:p>
        </p:txBody>
      </p:sp>
      <p:pic>
        <p:nvPicPr>
          <p:cNvPr id="10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4081892">
            <a:off x="6669220" y="4209273"/>
            <a:ext cx="2218279" cy="235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Вызов делегата</a:t>
            </a:r>
            <a:endParaRPr lang="ru-RU"/>
          </a:p>
        </p:txBody>
      </p:sp>
      <p:sp>
        <p:nvSpPr>
          <p:cNvPr id="4" name="Rounded Rectangle 3"/>
          <p:cNvSpPr/>
          <p:nvPr/>
        </p:nvSpPr>
        <p:spPr bwMode="auto">
          <a:xfrm>
            <a:off x="304800" y="762000"/>
            <a:ext cx="8610600" cy="685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dirty="0" smtClean="0"/>
              <a:t>Следует всегда проверять делегат на null, прежде чем ссылаться на него</a:t>
            </a:r>
          </a:p>
        </p:txBody>
      </p:sp>
      <p:sp>
        <p:nvSpPr>
          <p:cNvPr id="5" name="Flowchart: Document 4"/>
          <p:cNvSpPr/>
          <p:nvPr/>
        </p:nvSpPr>
        <p:spPr bwMode="auto">
          <a:xfrm>
            <a:off x="304800" y="1600200"/>
            <a:ext cx="4572000" cy="1676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I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sValidDelegate isValid = null;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 . . 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if(isValid != null)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isValid();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Flowchart: Document 5"/>
          <p:cNvSpPr/>
          <p:nvPr/>
        </p:nvSpPr>
        <p:spPr bwMode="auto">
          <a:xfrm>
            <a:off x="762000" y="3429000"/>
            <a:ext cx="1447800" cy="914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lang="ru-RU" sz="1600" smtClean="0">
                <a:latin typeface="Consolas" pitchFamily="49" charset="0"/>
                <a:cs typeface="Consolas" pitchFamily="49" charset="0"/>
              </a:rPr>
              <a:t>isValid();</a:t>
            </a:r>
          </a:p>
        </p:txBody>
      </p:sp>
      <p:sp>
        <p:nvSpPr>
          <p:cNvPr id="7" name="Flowchart: Document 6"/>
          <p:cNvSpPr/>
          <p:nvPr/>
        </p:nvSpPr>
        <p:spPr bwMode="auto">
          <a:xfrm>
            <a:off x="1371600" y="4495800"/>
            <a:ext cx="2209800" cy="914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lang="ru-RU" sz="1600" smtClean="0">
                <a:latin typeface="Consolas" pitchFamily="49" charset="0"/>
                <a:cs typeface="Consolas" pitchFamily="49" charset="0"/>
              </a:rPr>
              <a:t>isValid.Invoke();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953000" y="2514600"/>
            <a:ext cx="3962400" cy="3505200"/>
            <a:chOff x="4800600" y="2514600"/>
            <a:chExt cx="3962400" cy="3505200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4800600" y="2514600"/>
              <a:ext cx="3962400" cy="1371600"/>
            </a:xfrm>
            <a:prstGeom prst="roundRect">
              <a:avLst/>
            </a:prstGeom>
            <a:solidFill>
              <a:schemeClr val="bg1"/>
            </a:solidFill>
            <a:ln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just">
                <a:spcAft>
                  <a:spcPts val="1000"/>
                </a:spcAft>
              </a:pPr>
              <a:r>
                <a:rPr lang="ru-RU" smtClean="0"/>
                <a:t>Тип делегат поддерживает асинхронный шаблон проектирования через методы BeginInvoke и EndInvoke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953000" y="3387816"/>
              <a:ext cx="3276600" cy="2631984"/>
              <a:chOff x="4953000" y="3387816"/>
              <a:chExt cx="3276600" cy="2631984"/>
            </a:xfrm>
          </p:grpSpPr>
          <p:sp>
            <p:nvSpPr>
              <p:cNvPr id="10" name="Flowchart: Document 9"/>
              <p:cNvSpPr/>
              <p:nvPr/>
            </p:nvSpPr>
            <p:spPr bwMode="auto">
              <a:xfrm>
                <a:off x="4953000" y="4419600"/>
                <a:ext cx="3276600" cy="1600200"/>
              </a:xfrm>
              <a:prstGeom prst="flowChartDocument">
                <a:avLst/>
              </a:prstGeom>
              <a:solidFill>
                <a:schemeClr val="bg1"/>
              </a:solidFill>
              <a:ln>
                <a:headEnd/>
                <a:tailEnd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lnSpc>
                    <a:spcPct val="90000"/>
                  </a:lnSpc>
                  <a:tabLst>
                    <a:tab pos="457200" algn="l"/>
                  </a:tabLst>
                  <a:defRPr/>
                </a:pPr>
                <a:r>
                  <a:rPr lang="ru-RU" sz="1600" smtClean="0">
                    <a:latin typeface="Consolas" pitchFamily="49" charset="0"/>
                    <a:cs typeface="Consolas" pitchFamily="49" charset="0"/>
                  </a:rPr>
                  <a:t>if (isValid != null)</a:t>
                </a:r>
              </a:p>
              <a:p>
                <a:pPr defTabSz="457200">
                  <a:lnSpc>
                    <a:spcPct val="90000"/>
                  </a:lnSpc>
                  <a:tabLst>
                    <a:tab pos="457200" algn="l"/>
                  </a:tabLst>
                  <a:defRPr/>
                </a:pPr>
                <a:r>
                  <a:rPr lang="ru-RU" sz="1600" smtClean="0">
                    <a:latin typeface="Consolas" pitchFamily="49" charset="0"/>
                    <a:cs typeface="Consolas" pitchFamily="49" charset="0"/>
                  </a:rPr>
                  <a:t>{</a:t>
                </a:r>
              </a:p>
              <a:p>
                <a:pPr defTabSz="457200">
                  <a:lnSpc>
                    <a:spcPct val="90000"/>
                  </a:lnSpc>
                  <a:tabLst>
                    <a:tab pos="457200" algn="l"/>
                  </a:tabLst>
                  <a:defRPr/>
                </a:pPr>
                <a:r>
                  <a:rPr lang="ru-RU" sz="1600" smtClean="0">
                    <a:latin typeface="Consolas" pitchFamily="49" charset="0"/>
                    <a:cs typeface="Consolas" pitchFamily="49" charset="0"/>
                  </a:rPr>
                  <a:t>    isValid.BeginInvoke();</a:t>
                </a:r>
              </a:p>
              <a:p>
                <a:pPr defTabSz="457200">
                  <a:lnSpc>
                    <a:spcPct val="90000"/>
                  </a:lnSpc>
                  <a:tabLst>
                    <a:tab pos="457200" algn="l"/>
                  </a:tabLst>
                  <a:defRPr/>
                </a:pPr>
                <a:r>
                  <a:rPr lang="ru-RU" sz="1600" smtClean="0">
                    <a:latin typeface="Consolas" pitchFamily="49" charset="0"/>
                    <a:cs typeface="Consolas" pitchFamily="49" charset="0"/>
                  </a:rPr>
                  <a:t>}</a:t>
                </a:r>
              </a:p>
            </p:txBody>
          </p:sp>
          <p:pic>
            <p:nvPicPr>
              <p:cNvPr id="12" name="Picture 15" descr="arrow03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 rot="7435172">
                <a:off x="6819905" y="3937174"/>
                <a:ext cx="1368438" cy="2697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15" name="Content Placeholder 14" descr="edit-redo (1).png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7227561">
            <a:off x="1596491" y="3501491"/>
            <a:ext cx="1219200" cy="1219200"/>
          </a:xfrm>
        </p:spPr>
      </p:pic>
      <p:sp>
        <p:nvSpPr>
          <p:cNvPr id="9" name="Rounded Rectangle 8"/>
          <p:cNvSpPr/>
          <p:nvPr/>
        </p:nvSpPr>
        <p:spPr bwMode="auto">
          <a:xfrm>
            <a:off x="2590800" y="3581400"/>
            <a:ext cx="1752600" cy="533400"/>
          </a:xfrm>
          <a:prstGeom prst="round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Компилятор С#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Групповые делегаты</a:t>
            </a:r>
            <a:endParaRPr lang="ru-RU"/>
          </a:p>
        </p:txBody>
      </p:sp>
      <p:grpSp>
        <p:nvGrpSpPr>
          <p:cNvPr id="2" name="Group 74"/>
          <p:cNvGrpSpPr/>
          <p:nvPr/>
        </p:nvGrpSpPr>
        <p:grpSpPr>
          <a:xfrm>
            <a:off x="762000" y="3124200"/>
            <a:ext cx="7848600" cy="3048000"/>
            <a:chOff x="381000" y="2971800"/>
            <a:chExt cx="7848600" cy="3048000"/>
          </a:xfrm>
        </p:grpSpPr>
        <p:grpSp>
          <p:nvGrpSpPr>
            <p:cNvPr id="3" name="Group 30"/>
            <p:cNvGrpSpPr/>
            <p:nvPr/>
          </p:nvGrpSpPr>
          <p:grpSpPr>
            <a:xfrm>
              <a:off x="381000" y="5105400"/>
              <a:ext cx="7848600" cy="914400"/>
              <a:chOff x="304800" y="3200400"/>
              <a:chExt cx="7848600" cy="914400"/>
            </a:xfrm>
          </p:grpSpPr>
          <p:sp>
            <p:nvSpPr>
              <p:cNvPr id="32" name="Rounded Rectangle 31"/>
              <p:cNvSpPr/>
              <p:nvPr/>
            </p:nvSpPr>
            <p:spPr bwMode="auto">
              <a:xfrm>
                <a:off x="5791200" y="3276600"/>
                <a:ext cx="2362200" cy="457200"/>
              </a:xfrm>
              <a:prstGeom prst="round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ru-RU" sz="1400" b="1" dirty="0" smtClean="0"/>
                  <a:t>(</a:t>
                </a:r>
                <a:r>
                  <a:rPr lang="ru-RU" sz="1400" b="1" dirty="0" smtClean="0">
                    <a:latin typeface="Consolas" pitchFamily="49" charset="0"/>
                    <a:cs typeface="Consolas" pitchFamily="49" charset="0"/>
                  </a:rPr>
                  <a:t>DelegateIntro </a:t>
                </a:r>
                <a:r>
                  <a:rPr lang="ru-RU" sz="1400" b="1" dirty="0" smtClean="0"/>
                  <a:t>Object)</a:t>
                </a:r>
              </a:p>
            </p:txBody>
          </p:sp>
          <p:sp>
            <p:nvSpPr>
              <p:cNvPr id="33" name="Rounded Rectangle 32"/>
              <p:cNvSpPr/>
              <p:nvPr/>
            </p:nvSpPr>
            <p:spPr bwMode="auto">
              <a:xfrm>
                <a:off x="304800" y="3276600"/>
                <a:ext cx="1295400" cy="381000"/>
              </a:xfrm>
              <a:prstGeom prst="round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ru-RU" sz="1400" b="1" smtClean="0"/>
                  <a:t>fb3</a:t>
                </a: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>
                <a:off x="1600200" y="3505200"/>
                <a:ext cx="6096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30"/>
              <p:cNvGrpSpPr/>
              <p:nvPr/>
            </p:nvGrpSpPr>
            <p:grpSpPr>
              <a:xfrm>
                <a:off x="2209800" y="3200400"/>
                <a:ext cx="3276600" cy="914400"/>
                <a:chOff x="2209800" y="1219200"/>
                <a:chExt cx="3276600" cy="914400"/>
              </a:xfrm>
            </p:grpSpPr>
            <p:sp>
              <p:nvSpPr>
                <p:cNvPr id="37" name="Rounded Rectangle 36"/>
                <p:cNvSpPr/>
                <p:nvPr/>
              </p:nvSpPr>
              <p:spPr bwMode="auto">
                <a:xfrm>
                  <a:off x="2209800" y="1219200"/>
                  <a:ext cx="3276600" cy="914400"/>
                </a:xfrm>
                <a:prstGeom prst="round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target</a:t>
                  </a:r>
                  <a:endParaRPr lang="ru-RU" sz="1400" b="1" dirty="0" smtClean="0"/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methodPtr</a:t>
                  </a:r>
                  <a:r>
                    <a:rPr lang="ru-RU" sz="1400" b="1" dirty="0" smtClean="0"/>
                    <a:t>            </a:t>
                  </a:r>
                  <a:r>
                    <a:rPr lang="en-US" sz="1400" b="1" dirty="0" smtClean="0"/>
                    <a:t>  </a:t>
                  </a:r>
                  <a:r>
                    <a:rPr lang="ru-RU" sz="1400" b="1" dirty="0" err="1" smtClean="0"/>
                    <a:t>FeedbackToFile</a:t>
                  </a:r>
                  <a:endParaRPr lang="ru-RU" sz="1400" b="1" dirty="0" smtClean="0"/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invocationList</a:t>
                  </a:r>
                  <a:r>
                    <a:rPr lang="ru-RU" sz="1400" b="1" dirty="0" smtClean="0"/>
                    <a:t>       </a:t>
                  </a:r>
                  <a:r>
                    <a:rPr lang="en-US" sz="1400" b="1" dirty="0" smtClean="0"/>
                    <a:t> </a:t>
                  </a:r>
                  <a:r>
                    <a:rPr lang="ru-RU" sz="1400" b="1" dirty="0" err="1" smtClean="0"/>
                    <a:t>null</a:t>
                  </a:r>
                  <a:endParaRPr lang="ru-RU" sz="1400" b="1" dirty="0" smtClean="0"/>
                </a:p>
              </p:txBody>
            </p:sp>
            <p:cxnSp>
              <p:nvCxnSpPr>
                <p:cNvPr id="38" name="Straight Connector 37"/>
                <p:cNvCxnSpPr/>
                <p:nvPr/>
              </p:nvCxnSpPr>
              <p:spPr>
                <a:xfrm rot="5400000">
                  <a:off x="3124200" y="1676400"/>
                  <a:ext cx="914400" cy="0"/>
                </a:xfrm>
                <a:prstGeom prst="line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</p:grpSp>
          <p:cxnSp>
            <p:nvCxnSpPr>
              <p:cNvPr id="36" name="Straight Arrow Connector 35"/>
              <p:cNvCxnSpPr/>
              <p:nvPr/>
            </p:nvCxnSpPr>
            <p:spPr>
              <a:xfrm>
                <a:off x="4114800" y="3429000"/>
                <a:ext cx="16764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28"/>
            <p:cNvGrpSpPr/>
            <p:nvPr/>
          </p:nvGrpSpPr>
          <p:grpSpPr>
            <a:xfrm>
              <a:off x="381000" y="4038600"/>
              <a:ext cx="5181600" cy="914400"/>
              <a:chOff x="304800" y="3200400"/>
              <a:chExt cx="5181600" cy="914400"/>
            </a:xfrm>
          </p:grpSpPr>
          <p:sp>
            <p:nvSpPr>
              <p:cNvPr id="47" name="Rounded Rectangle 46"/>
              <p:cNvSpPr/>
              <p:nvPr/>
            </p:nvSpPr>
            <p:spPr bwMode="auto">
              <a:xfrm>
                <a:off x="304800" y="3276600"/>
                <a:ext cx="1295400" cy="381000"/>
              </a:xfrm>
              <a:prstGeom prst="round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ru-RU" sz="1400" b="1" smtClean="0"/>
                  <a:t>fb2</a:t>
                </a:r>
              </a:p>
            </p:txBody>
          </p:sp>
          <p:cxnSp>
            <p:nvCxnSpPr>
              <p:cNvPr id="48" name="Straight Arrow Connector 47"/>
              <p:cNvCxnSpPr/>
              <p:nvPr/>
            </p:nvCxnSpPr>
            <p:spPr>
              <a:xfrm>
                <a:off x="1600200" y="3505200"/>
                <a:ext cx="6096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Group 30"/>
              <p:cNvGrpSpPr/>
              <p:nvPr/>
            </p:nvGrpSpPr>
            <p:grpSpPr>
              <a:xfrm>
                <a:off x="2209800" y="3200400"/>
                <a:ext cx="3276600" cy="914400"/>
                <a:chOff x="2209800" y="1219200"/>
                <a:chExt cx="3276600" cy="914400"/>
              </a:xfrm>
            </p:grpSpPr>
            <p:sp>
              <p:nvSpPr>
                <p:cNvPr id="51" name="Rounded Rectangle 50"/>
                <p:cNvSpPr/>
                <p:nvPr/>
              </p:nvSpPr>
              <p:spPr bwMode="auto">
                <a:xfrm>
                  <a:off x="2209800" y="1219200"/>
                  <a:ext cx="3276600" cy="914400"/>
                </a:xfrm>
                <a:prstGeom prst="round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target</a:t>
                  </a:r>
                  <a:r>
                    <a:rPr lang="ru-RU" sz="1400" b="1" dirty="0" smtClean="0"/>
                    <a:t>                     </a:t>
                  </a:r>
                  <a:r>
                    <a:rPr lang="en-US" sz="1400" b="1" dirty="0" smtClean="0"/>
                    <a:t>  </a:t>
                  </a:r>
                  <a:r>
                    <a:rPr lang="ru-RU" sz="1400" b="1" dirty="0" err="1" smtClean="0"/>
                    <a:t>null</a:t>
                  </a:r>
                  <a:endParaRPr lang="ru-RU" sz="1400" b="1" dirty="0" smtClean="0"/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methodPtr</a:t>
                  </a:r>
                  <a:r>
                    <a:rPr lang="ru-RU" sz="1400" b="1" dirty="0" smtClean="0"/>
                    <a:t>            </a:t>
                  </a:r>
                  <a:r>
                    <a:rPr lang="en-US" sz="1400" b="1" dirty="0" smtClean="0"/>
                    <a:t>  </a:t>
                  </a:r>
                  <a:r>
                    <a:rPr lang="ru-RU" sz="1400" b="1" dirty="0" err="1" smtClean="0"/>
                    <a:t>FeedbackToMsgBox</a:t>
                  </a:r>
                  <a:endParaRPr lang="ru-RU" sz="1400" b="1" dirty="0" smtClean="0"/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invocationList</a:t>
                  </a:r>
                  <a:r>
                    <a:rPr lang="ru-RU" sz="1400" b="1" dirty="0" smtClean="0"/>
                    <a:t>       </a:t>
                  </a:r>
                  <a:r>
                    <a:rPr lang="en-US" sz="1400" b="1" dirty="0" smtClean="0"/>
                    <a:t> </a:t>
                  </a:r>
                  <a:r>
                    <a:rPr lang="ru-RU" sz="1400" b="1" dirty="0" err="1" smtClean="0"/>
                    <a:t>null</a:t>
                  </a:r>
                  <a:endParaRPr lang="ru-RU" sz="1400" b="1" dirty="0" smtClean="0"/>
                </a:p>
              </p:txBody>
            </p:sp>
            <p:cxnSp>
              <p:nvCxnSpPr>
                <p:cNvPr id="52" name="Straight Connector 51"/>
                <p:cNvCxnSpPr/>
                <p:nvPr/>
              </p:nvCxnSpPr>
              <p:spPr>
                <a:xfrm rot="5400000">
                  <a:off x="3124200" y="1676400"/>
                  <a:ext cx="914400" cy="0"/>
                </a:xfrm>
                <a:prstGeom prst="line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</p:grpSp>
        </p:grpSp>
        <p:grpSp>
          <p:nvGrpSpPr>
            <p:cNvPr id="7" name="Group 52"/>
            <p:cNvGrpSpPr/>
            <p:nvPr/>
          </p:nvGrpSpPr>
          <p:grpSpPr>
            <a:xfrm>
              <a:off x="381000" y="2971800"/>
              <a:ext cx="5181600" cy="914400"/>
              <a:chOff x="304800" y="3200400"/>
              <a:chExt cx="5181600" cy="914400"/>
            </a:xfrm>
          </p:grpSpPr>
          <p:sp>
            <p:nvSpPr>
              <p:cNvPr id="54" name="Rounded Rectangle 53"/>
              <p:cNvSpPr/>
              <p:nvPr/>
            </p:nvSpPr>
            <p:spPr bwMode="auto">
              <a:xfrm>
                <a:off x="304800" y="3276600"/>
                <a:ext cx="1295400" cy="381000"/>
              </a:xfrm>
              <a:prstGeom prst="round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ru-RU" sz="1400" b="1" smtClean="0"/>
                  <a:t>fb1</a:t>
                </a:r>
              </a:p>
            </p:txBody>
          </p:sp>
          <p:cxnSp>
            <p:nvCxnSpPr>
              <p:cNvPr id="55" name="Straight Arrow Connector 54"/>
              <p:cNvCxnSpPr/>
              <p:nvPr/>
            </p:nvCxnSpPr>
            <p:spPr>
              <a:xfrm>
                <a:off x="1600200" y="3505200"/>
                <a:ext cx="6096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30"/>
              <p:cNvGrpSpPr/>
              <p:nvPr/>
            </p:nvGrpSpPr>
            <p:grpSpPr>
              <a:xfrm>
                <a:off x="2209800" y="3200400"/>
                <a:ext cx="3276600" cy="914400"/>
                <a:chOff x="2209800" y="1219200"/>
                <a:chExt cx="3276600" cy="914400"/>
              </a:xfrm>
            </p:grpSpPr>
            <p:sp>
              <p:nvSpPr>
                <p:cNvPr id="57" name="Rounded Rectangle 56"/>
                <p:cNvSpPr/>
                <p:nvPr/>
              </p:nvSpPr>
              <p:spPr bwMode="auto">
                <a:xfrm>
                  <a:off x="2209800" y="1219200"/>
                  <a:ext cx="3276600" cy="914400"/>
                </a:xfrm>
                <a:prstGeom prst="round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target</a:t>
                  </a:r>
                  <a:r>
                    <a:rPr lang="ru-RU" sz="1400" b="1" dirty="0" smtClean="0"/>
                    <a:t>                     </a:t>
                  </a:r>
                  <a:r>
                    <a:rPr lang="en-US" sz="1400" b="1" dirty="0" smtClean="0"/>
                    <a:t>  </a:t>
                  </a:r>
                  <a:r>
                    <a:rPr lang="ru-RU" sz="1400" b="1" dirty="0" err="1" smtClean="0"/>
                    <a:t>null</a:t>
                  </a:r>
                  <a:endParaRPr lang="ru-RU" sz="1400" b="1" dirty="0" smtClean="0"/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methodPtr</a:t>
                  </a:r>
                  <a:r>
                    <a:rPr lang="ru-RU" sz="1400" b="1" dirty="0" smtClean="0"/>
                    <a:t>            </a:t>
                  </a:r>
                  <a:r>
                    <a:rPr lang="en-US" sz="1400" b="1" dirty="0" smtClean="0"/>
                    <a:t>  </a:t>
                  </a:r>
                  <a:r>
                    <a:rPr lang="ru-RU" sz="1400" b="1" dirty="0" err="1" smtClean="0"/>
                    <a:t>FeedbackToConsole</a:t>
                  </a:r>
                  <a:endParaRPr lang="ru-RU" sz="1400" b="1" dirty="0" smtClean="0"/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invocationList</a:t>
                  </a:r>
                  <a:r>
                    <a:rPr lang="ru-RU" sz="1400" b="1" dirty="0" smtClean="0"/>
                    <a:t>       </a:t>
                  </a:r>
                  <a:r>
                    <a:rPr lang="en-US" sz="1400" b="1" dirty="0" smtClean="0"/>
                    <a:t> </a:t>
                  </a:r>
                  <a:r>
                    <a:rPr lang="ru-RU" sz="1400" b="1" dirty="0" err="1" smtClean="0"/>
                    <a:t>null</a:t>
                  </a:r>
                  <a:endParaRPr lang="ru-RU" sz="1400" b="1" dirty="0" smtClean="0"/>
                </a:p>
              </p:txBody>
            </p:sp>
            <p:cxnSp>
              <p:nvCxnSpPr>
                <p:cNvPr id="58" name="Straight Connector 57"/>
                <p:cNvCxnSpPr/>
                <p:nvPr/>
              </p:nvCxnSpPr>
              <p:spPr>
                <a:xfrm rot="5400000">
                  <a:off x="3124200" y="1676400"/>
                  <a:ext cx="914400" cy="0"/>
                </a:xfrm>
                <a:prstGeom prst="line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</p:grpSp>
        </p:grpSp>
      </p:grpSp>
      <p:sp>
        <p:nvSpPr>
          <p:cNvPr id="28" name="Flowchart: Document 27"/>
          <p:cNvSpPr/>
          <p:nvPr/>
        </p:nvSpPr>
        <p:spPr bwMode="auto">
          <a:xfrm>
            <a:off x="3505200" y="533400"/>
            <a:ext cx="5410200" cy="2438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b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b="1" dirty="0" err="1" smtClean="0">
                <a:latin typeface="Consolas" pitchFamily="49" charset="0"/>
                <a:cs typeface="Consolas" pitchFamily="49" charset="0"/>
              </a:rPr>
              <a:t>public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delegate void Feedback(int value);</a:t>
            </a:r>
          </a:p>
          <a:p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. . .</a:t>
            </a:r>
          </a:p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DelegateIntro di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 = new …;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. . .</a:t>
            </a:r>
          </a:p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Feedback fb1 = new Feedback(FeedbackToConsole);</a:t>
            </a:r>
          </a:p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Feedback fb2 = new Feedback(FeedbackToMsgBox);</a:t>
            </a:r>
          </a:p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Feedback fb3 = new Feedback(di.FeedbackToFile);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Групповые делегаты</a:t>
            </a:r>
            <a:endParaRPr lang="ru-RU"/>
          </a:p>
        </p:txBody>
      </p:sp>
      <p:grpSp>
        <p:nvGrpSpPr>
          <p:cNvPr id="2" name="Group 74"/>
          <p:cNvGrpSpPr/>
          <p:nvPr/>
        </p:nvGrpSpPr>
        <p:grpSpPr>
          <a:xfrm>
            <a:off x="381000" y="2133600"/>
            <a:ext cx="7848600" cy="3886200"/>
            <a:chOff x="381000" y="2133600"/>
            <a:chExt cx="7848600" cy="3886200"/>
          </a:xfrm>
        </p:grpSpPr>
        <p:grpSp>
          <p:nvGrpSpPr>
            <p:cNvPr id="3" name="Group 30"/>
            <p:cNvGrpSpPr/>
            <p:nvPr/>
          </p:nvGrpSpPr>
          <p:grpSpPr>
            <a:xfrm>
              <a:off x="381000" y="5105400"/>
              <a:ext cx="7848600" cy="914400"/>
              <a:chOff x="304800" y="3200400"/>
              <a:chExt cx="7848600" cy="914400"/>
            </a:xfrm>
          </p:grpSpPr>
          <p:sp>
            <p:nvSpPr>
              <p:cNvPr id="32" name="Rounded Rectangle 31"/>
              <p:cNvSpPr/>
              <p:nvPr/>
            </p:nvSpPr>
            <p:spPr bwMode="auto">
              <a:xfrm>
                <a:off x="5791200" y="3276600"/>
                <a:ext cx="2362200" cy="457200"/>
              </a:xfrm>
              <a:prstGeom prst="round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ru-RU" sz="1400" b="1" dirty="0" smtClean="0"/>
                  <a:t>(</a:t>
                </a:r>
                <a:r>
                  <a:rPr lang="ru-RU" sz="1400" b="1" dirty="0" smtClean="0">
                    <a:latin typeface="Consolas" pitchFamily="49" charset="0"/>
                    <a:cs typeface="Consolas" pitchFamily="49" charset="0"/>
                  </a:rPr>
                  <a:t>DelegateIntro </a:t>
                </a:r>
                <a:r>
                  <a:rPr lang="ru-RU" sz="1400" b="1" dirty="0" smtClean="0"/>
                  <a:t>Object)</a:t>
                </a:r>
              </a:p>
            </p:txBody>
          </p:sp>
          <p:sp>
            <p:nvSpPr>
              <p:cNvPr id="33" name="Rounded Rectangle 32"/>
              <p:cNvSpPr/>
              <p:nvPr/>
            </p:nvSpPr>
            <p:spPr bwMode="auto">
              <a:xfrm>
                <a:off x="304800" y="3276600"/>
                <a:ext cx="1295400" cy="381000"/>
              </a:xfrm>
              <a:prstGeom prst="round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ru-RU" sz="1400" b="1" smtClean="0"/>
                  <a:t>fb3</a:t>
                </a: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>
                <a:off x="1600200" y="3505200"/>
                <a:ext cx="6096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30"/>
              <p:cNvGrpSpPr/>
              <p:nvPr/>
            </p:nvGrpSpPr>
            <p:grpSpPr>
              <a:xfrm>
                <a:off x="2209800" y="3200400"/>
                <a:ext cx="3352800" cy="914400"/>
                <a:chOff x="2209800" y="1219200"/>
                <a:chExt cx="3352800" cy="914400"/>
              </a:xfrm>
            </p:grpSpPr>
            <p:sp>
              <p:nvSpPr>
                <p:cNvPr id="37" name="Rounded Rectangle 36"/>
                <p:cNvSpPr/>
                <p:nvPr/>
              </p:nvSpPr>
              <p:spPr bwMode="auto">
                <a:xfrm>
                  <a:off x="2209800" y="1219200"/>
                  <a:ext cx="3352800" cy="914400"/>
                </a:xfrm>
                <a:prstGeom prst="round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_target</a:t>
                  </a:r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methodPtr</a:t>
                  </a:r>
                  <a:r>
                    <a:rPr lang="ru-RU" sz="1400" b="1" dirty="0" smtClean="0"/>
                    <a:t>            </a:t>
                  </a:r>
                  <a:r>
                    <a:rPr lang="en-US" sz="1400" b="1" dirty="0" smtClean="0"/>
                    <a:t>  </a:t>
                  </a:r>
                  <a:r>
                    <a:rPr lang="ru-RU" sz="1400" b="1" dirty="0" err="1" smtClean="0"/>
                    <a:t>FeedbackToFile</a:t>
                  </a:r>
                  <a:endParaRPr lang="ru-RU" sz="1400" b="1" dirty="0" smtClean="0"/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invocationList</a:t>
                  </a:r>
                  <a:r>
                    <a:rPr lang="ru-RU" sz="1400" b="1" dirty="0" smtClean="0"/>
                    <a:t>       </a:t>
                  </a:r>
                  <a:r>
                    <a:rPr lang="en-US" sz="1400" b="1" dirty="0" smtClean="0"/>
                    <a:t>  </a:t>
                  </a:r>
                  <a:r>
                    <a:rPr lang="ru-RU" sz="1400" b="1" dirty="0" err="1" smtClean="0"/>
                    <a:t>null</a:t>
                  </a:r>
                  <a:endParaRPr lang="ru-RU" sz="1400" b="1" dirty="0" smtClean="0"/>
                </a:p>
              </p:txBody>
            </p:sp>
            <p:cxnSp>
              <p:nvCxnSpPr>
                <p:cNvPr id="38" name="Straight Connector 37"/>
                <p:cNvCxnSpPr/>
                <p:nvPr/>
              </p:nvCxnSpPr>
              <p:spPr>
                <a:xfrm rot="5400000">
                  <a:off x="3124200" y="1676400"/>
                  <a:ext cx="914400" cy="0"/>
                </a:xfrm>
                <a:prstGeom prst="line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</p:grpSp>
          <p:cxnSp>
            <p:nvCxnSpPr>
              <p:cNvPr id="36" name="Straight Arrow Connector 35"/>
              <p:cNvCxnSpPr/>
              <p:nvPr/>
            </p:nvCxnSpPr>
            <p:spPr>
              <a:xfrm>
                <a:off x="4114800" y="3429000"/>
                <a:ext cx="16764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28"/>
            <p:cNvGrpSpPr/>
            <p:nvPr/>
          </p:nvGrpSpPr>
          <p:grpSpPr>
            <a:xfrm>
              <a:off x="381000" y="4038600"/>
              <a:ext cx="5257800" cy="914400"/>
              <a:chOff x="304800" y="3200400"/>
              <a:chExt cx="5257800" cy="914400"/>
            </a:xfrm>
          </p:grpSpPr>
          <p:sp>
            <p:nvSpPr>
              <p:cNvPr id="47" name="Rounded Rectangle 46"/>
              <p:cNvSpPr/>
              <p:nvPr/>
            </p:nvSpPr>
            <p:spPr bwMode="auto">
              <a:xfrm>
                <a:off x="304800" y="3276600"/>
                <a:ext cx="1295400" cy="381000"/>
              </a:xfrm>
              <a:prstGeom prst="round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ru-RU" sz="1400" b="1" smtClean="0"/>
                  <a:t>fb2</a:t>
                </a:r>
              </a:p>
            </p:txBody>
          </p:sp>
          <p:cxnSp>
            <p:nvCxnSpPr>
              <p:cNvPr id="48" name="Straight Arrow Connector 47"/>
              <p:cNvCxnSpPr/>
              <p:nvPr/>
            </p:nvCxnSpPr>
            <p:spPr>
              <a:xfrm>
                <a:off x="1600200" y="3505200"/>
                <a:ext cx="6096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Group 30"/>
              <p:cNvGrpSpPr/>
              <p:nvPr/>
            </p:nvGrpSpPr>
            <p:grpSpPr>
              <a:xfrm>
                <a:off x="2209800" y="3200400"/>
                <a:ext cx="3352800" cy="914400"/>
                <a:chOff x="2209800" y="1219200"/>
                <a:chExt cx="3352800" cy="914400"/>
              </a:xfrm>
            </p:grpSpPr>
            <p:sp>
              <p:nvSpPr>
                <p:cNvPr id="51" name="Rounded Rectangle 50"/>
                <p:cNvSpPr/>
                <p:nvPr/>
              </p:nvSpPr>
              <p:spPr bwMode="auto">
                <a:xfrm>
                  <a:off x="2209800" y="1219200"/>
                  <a:ext cx="3352800" cy="914400"/>
                </a:xfrm>
                <a:prstGeom prst="round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target</a:t>
                  </a:r>
                  <a:r>
                    <a:rPr lang="ru-RU" sz="1400" b="1" dirty="0" smtClean="0"/>
                    <a:t>                     </a:t>
                  </a:r>
                  <a:r>
                    <a:rPr lang="en-US" sz="1400" b="1" dirty="0" smtClean="0"/>
                    <a:t>  </a:t>
                  </a:r>
                  <a:r>
                    <a:rPr lang="ru-RU" sz="1400" b="1" dirty="0" err="1" smtClean="0"/>
                    <a:t>null</a:t>
                  </a:r>
                  <a:endParaRPr lang="ru-RU" sz="1400" b="1" dirty="0" smtClean="0"/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methodPtr</a:t>
                  </a:r>
                  <a:r>
                    <a:rPr lang="ru-RU" sz="1400" b="1" dirty="0" smtClean="0"/>
                    <a:t>            </a:t>
                  </a:r>
                  <a:r>
                    <a:rPr lang="en-US" sz="1400" b="1" dirty="0" smtClean="0"/>
                    <a:t>  </a:t>
                  </a:r>
                  <a:r>
                    <a:rPr lang="ru-RU" sz="1400" b="1" dirty="0" err="1" smtClean="0"/>
                    <a:t>FeedbackToMsgBox</a:t>
                  </a:r>
                  <a:endParaRPr lang="ru-RU" sz="1400" b="1" dirty="0" smtClean="0"/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invocationList</a:t>
                  </a:r>
                  <a:r>
                    <a:rPr lang="ru-RU" sz="1400" b="1" dirty="0" smtClean="0"/>
                    <a:t>       </a:t>
                  </a:r>
                  <a:r>
                    <a:rPr lang="en-US" sz="1400" b="1" dirty="0" smtClean="0"/>
                    <a:t>  </a:t>
                  </a:r>
                  <a:r>
                    <a:rPr lang="ru-RU" sz="1400" b="1" dirty="0" err="1" smtClean="0"/>
                    <a:t>null</a:t>
                  </a:r>
                  <a:endParaRPr lang="ru-RU" sz="1400" b="1" dirty="0" smtClean="0"/>
                </a:p>
              </p:txBody>
            </p:sp>
            <p:cxnSp>
              <p:nvCxnSpPr>
                <p:cNvPr id="52" name="Straight Connector 51"/>
                <p:cNvCxnSpPr/>
                <p:nvPr/>
              </p:nvCxnSpPr>
              <p:spPr>
                <a:xfrm rot="5400000">
                  <a:off x="3124200" y="1676400"/>
                  <a:ext cx="914400" cy="0"/>
                </a:xfrm>
                <a:prstGeom prst="line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</p:grpSp>
        </p:grpSp>
        <p:grpSp>
          <p:nvGrpSpPr>
            <p:cNvPr id="7" name="Group 52"/>
            <p:cNvGrpSpPr/>
            <p:nvPr/>
          </p:nvGrpSpPr>
          <p:grpSpPr>
            <a:xfrm>
              <a:off x="381000" y="2971800"/>
              <a:ext cx="5257800" cy="914400"/>
              <a:chOff x="304800" y="3200400"/>
              <a:chExt cx="5257800" cy="914400"/>
            </a:xfrm>
          </p:grpSpPr>
          <p:sp>
            <p:nvSpPr>
              <p:cNvPr id="54" name="Rounded Rectangle 53"/>
              <p:cNvSpPr/>
              <p:nvPr/>
            </p:nvSpPr>
            <p:spPr bwMode="auto">
              <a:xfrm>
                <a:off x="304800" y="3276600"/>
                <a:ext cx="1295400" cy="381000"/>
              </a:xfrm>
              <a:prstGeom prst="round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ru-RU" sz="1400" b="1" smtClean="0"/>
                  <a:t>fb1</a:t>
                </a:r>
              </a:p>
            </p:txBody>
          </p:sp>
          <p:cxnSp>
            <p:nvCxnSpPr>
              <p:cNvPr id="55" name="Straight Arrow Connector 54"/>
              <p:cNvCxnSpPr/>
              <p:nvPr/>
            </p:nvCxnSpPr>
            <p:spPr>
              <a:xfrm>
                <a:off x="1600200" y="3505200"/>
                <a:ext cx="6096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30"/>
              <p:cNvGrpSpPr/>
              <p:nvPr/>
            </p:nvGrpSpPr>
            <p:grpSpPr>
              <a:xfrm>
                <a:off x="2209800" y="3200400"/>
                <a:ext cx="3352800" cy="914400"/>
                <a:chOff x="2209800" y="1219200"/>
                <a:chExt cx="3352800" cy="914400"/>
              </a:xfrm>
            </p:grpSpPr>
            <p:sp>
              <p:nvSpPr>
                <p:cNvPr id="57" name="Rounded Rectangle 56"/>
                <p:cNvSpPr/>
                <p:nvPr/>
              </p:nvSpPr>
              <p:spPr bwMode="auto">
                <a:xfrm>
                  <a:off x="2209800" y="1219200"/>
                  <a:ext cx="3352800" cy="914400"/>
                </a:xfrm>
                <a:prstGeom prst="round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target</a:t>
                  </a:r>
                  <a:r>
                    <a:rPr lang="ru-RU" sz="1400" b="1" dirty="0" smtClean="0"/>
                    <a:t>                     </a:t>
                  </a:r>
                  <a:r>
                    <a:rPr lang="en-US" sz="1400" b="1" dirty="0" smtClean="0"/>
                    <a:t>  </a:t>
                  </a:r>
                  <a:r>
                    <a:rPr lang="ru-RU" sz="1400" b="1" dirty="0" err="1" smtClean="0"/>
                    <a:t>null</a:t>
                  </a:r>
                  <a:endParaRPr lang="ru-RU" sz="1400" b="1" dirty="0" smtClean="0"/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methodPtr</a:t>
                  </a:r>
                  <a:r>
                    <a:rPr lang="ru-RU" sz="1400" b="1" dirty="0" smtClean="0"/>
                    <a:t>            </a:t>
                  </a:r>
                  <a:r>
                    <a:rPr lang="en-US" sz="1400" b="1" dirty="0" smtClean="0"/>
                    <a:t>  </a:t>
                  </a:r>
                  <a:r>
                    <a:rPr lang="ru-RU" sz="1400" b="1" dirty="0" err="1" smtClean="0"/>
                    <a:t>FeedbackToConsole</a:t>
                  </a:r>
                  <a:endParaRPr lang="ru-RU" sz="1400" b="1" dirty="0" smtClean="0"/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invocationList</a:t>
                  </a:r>
                  <a:r>
                    <a:rPr lang="ru-RU" sz="1400" b="1" dirty="0" smtClean="0"/>
                    <a:t>       </a:t>
                  </a:r>
                  <a:r>
                    <a:rPr lang="en-US" sz="1400" b="1" dirty="0" smtClean="0"/>
                    <a:t> </a:t>
                  </a:r>
                  <a:r>
                    <a:rPr lang="ru-RU" sz="1400" b="1" dirty="0" err="1" smtClean="0"/>
                    <a:t>null</a:t>
                  </a:r>
                  <a:endParaRPr lang="ru-RU" sz="1400" b="1" dirty="0" smtClean="0"/>
                </a:p>
              </p:txBody>
            </p:sp>
            <p:cxnSp>
              <p:nvCxnSpPr>
                <p:cNvPr id="58" name="Straight Connector 57"/>
                <p:cNvCxnSpPr/>
                <p:nvPr/>
              </p:nvCxnSpPr>
              <p:spPr>
                <a:xfrm rot="5400000">
                  <a:off x="3124200" y="1676400"/>
                  <a:ext cx="914400" cy="0"/>
                </a:xfrm>
                <a:prstGeom prst="line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</p:grpSp>
        </p:grpSp>
        <p:sp>
          <p:nvSpPr>
            <p:cNvPr id="67" name="Rounded Rectangle 66"/>
            <p:cNvSpPr/>
            <p:nvPr/>
          </p:nvSpPr>
          <p:spPr bwMode="auto">
            <a:xfrm>
              <a:off x="381000" y="2133600"/>
              <a:ext cx="1295400" cy="3810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Aft>
                  <a:spcPts val="1000"/>
                </a:spcAft>
              </a:pPr>
              <a:r>
                <a:rPr lang="ru-RU" sz="1400" b="1" smtClean="0"/>
                <a:t>fbChain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133600" y="2209800"/>
            <a:ext cx="5334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smtClean="0">
                <a:latin typeface="+mn-lt"/>
              </a:rPr>
              <a:t>null</a:t>
            </a:r>
            <a:endParaRPr lang="ru-RU" sz="1400" b="1">
              <a:latin typeface="+mn-lt"/>
            </a:endParaRPr>
          </a:p>
        </p:txBody>
      </p:sp>
      <p:cxnSp>
        <p:nvCxnSpPr>
          <p:cNvPr id="31" name="Straight Arrow Connector 30"/>
          <p:cNvCxnSpPr>
            <a:stCxn id="29" idx="1"/>
          </p:cNvCxnSpPr>
          <p:nvPr/>
        </p:nvCxnSpPr>
        <p:spPr>
          <a:xfrm rot="10800000">
            <a:off x="1752600" y="23622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Flowchart: Document 38"/>
          <p:cNvSpPr/>
          <p:nvPr/>
        </p:nvSpPr>
        <p:spPr bwMode="auto">
          <a:xfrm>
            <a:off x="3048000" y="762000"/>
            <a:ext cx="5867400" cy="838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Feedback fbChain = null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;</a:t>
            </a:r>
            <a:endParaRPr lang="ru-RU" sz="1600" b="1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Групповые делегаты</a:t>
            </a:r>
            <a:endParaRPr lang="ru-RU"/>
          </a:p>
        </p:txBody>
      </p:sp>
      <p:grpSp>
        <p:nvGrpSpPr>
          <p:cNvPr id="75" name="Group 74"/>
          <p:cNvGrpSpPr/>
          <p:nvPr/>
        </p:nvGrpSpPr>
        <p:grpSpPr>
          <a:xfrm>
            <a:off x="381000" y="2133600"/>
            <a:ext cx="7848600" cy="3886200"/>
            <a:chOff x="381000" y="2133600"/>
            <a:chExt cx="7848600" cy="3886200"/>
          </a:xfrm>
        </p:grpSpPr>
        <p:grpSp>
          <p:nvGrpSpPr>
            <p:cNvPr id="2" name="Group 30"/>
            <p:cNvGrpSpPr/>
            <p:nvPr/>
          </p:nvGrpSpPr>
          <p:grpSpPr>
            <a:xfrm>
              <a:off x="381000" y="5105400"/>
              <a:ext cx="7848600" cy="914400"/>
              <a:chOff x="304800" y="3200400"/>
              <a:chExt cx="7848600" cy="914400"/>
            </a:xfrm>
          </p:grpSpPr>
          <p:sp>
            <p:nvSpPr>
              <p:cNvPr id="32" name="Rounded Rectangle 31"/>
              <p:cNvSpPr/>
              <p:nvPr/>
            </p:nvSpPr>
            <p:spPr bwMode="auto">
              <a:xfrm>
                <a:off x="5791200" y="3276600"/>
                <a:ext cx="2362200" cy="457200"/>
              </a:xfrm>
              <a:prstGeom prst="round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ru-RU" sz="1400" b="1" dirty="0" smtClean="0"/>
                  <a:t>(</a:t>
                </a:r>
                <a:r>
                  <a:rPr lang="ru-RU" sz="1400" b="1" dirty="0" smtClean="0">
                    <a:latin typeface="Consolas" pitchFamily="49" charset="0"/>
                    <a:cs typeface="Consolas" pitchFamily="49" charset="0"/>
                  </a:rPr>
                  <a:t>DelegateIntro </a:t>
                </a:r>
                <a:r>
                  <a:rPr lang="ru-RU" sz="1400" b="1" dirty="0" smtClean="0"/>
                  <a:t>Object)</a:t>
                </a:r>
              </a:p>
            </p:txBody>
          </p:sp>
          <p:sp>
            <p:nvSpPr>
              <p:cNvPr id="33" name="Rounded Rectangle 32"/>
              <p:cNvSpPr/>
              <p:nvPr/>
            </p:nvSpPr>
            <p:spPr bwMode="auto">
              <a:xfrm>
                <a:off x="304800" y="3276600"/>
                <a:ext cx="1295400" cy="381000"/>
              </a:xfrm>
              <a:prstGeom prst="round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ru-RU" sz="1400" b="1" smtClean="0"/>
                  <a:t>fb3</a:t>
                </a: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>
                <a:off x="1600200" y="3505200"/>
                <a:ext cx="6096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30"/>
              <p:cNvGrpSpPr/>
              <p:nvPr/>
            </p:nvGrpSpPr>
            <p:grpSpPr>
              <a:xfrm>
                <a:off x="2209800" y="3200400"/>
                <a:ext cx="3276600" cy="914400"/>
                <a:chOff x="2209800" y="1219200"/>
                <a:chExt cx="3276600" cy="914400"/>
              </a:xfrm>
            </p:grpSpPr>
            <p:sp>
              <p:nvSpPr>
                <p:cNvPr id="37" name="Rounded Rectangle 36"/>
                <p:cNvSpPr/>
                <p:nvPr/>
              </p:nvSpPr>
              <p:spPr bwMode="auto">
                <a:xfrm>
                  <a:off x="2209800" y="1219200"/>
                  <a:ext cx="3276600" cy="914400"/>
                </a:xfrm>
                <a:prstGeom prst="round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_target</a:t>
                  </a:r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methodPtr</a:t>
                  </a:r>
                  <a:r>
                    <a:rPr lang="ru-RU" sz="1400" b="1" dirty="0" smtClean="0"/>
                    <a:t>            </a:t>
                  </a:r>
                  <a:r>
                    <a:rPr lang="en-US" sz="1400" b="1" dirty="0" smtClean="0"/>
                    <a:t>  </a:t>
                  </a:r>
                  <a:r>
                    <a:rPr lang="ru-RU" sz="1400" b="1" dirty="0" err="1" smtClean="0"/>
                    <a:t>FeedbackToFile</a:t>
                  </a:r>
                  <a:endParaRPr lang="ru-RU" sz="1400" b="1" dirty="0" smtClean="0"/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invocationList</a:t>
                  </a:r>
                  <a:r>
                    <a:rPr lang="ru-RU" sz="1400" b="1" dirty="0" smtClean="0"/>
                    <a:t>       </a:t>
                  </a:r>
                  <a:r>
                    <a:rPr lang="en-US" sz="1400" b="1" dirty="0" smtClean="0"/>
                    <a:t> </a:t>
                  </a:r>
                  <a:r>
                    <a:rPr lang="ru-RU" sz="1400" b="1" dirty="0" err="1" smtClean="0"/>
                    <a:t>null</a:t>
                  </a:r>
                  <a:endParaRPr lang="ru-RU" sz="1400" b="1" dirty="0" smtClean="0"/>
                </a:p>
              </p:txBody>
            </p:sp>
            <p:cxnSp>
              <p:nvCxnSpPr>
                <p:cNvPr id="38" name="Straight Connector 37"/>
                <p:cNvCxnSpPr/>
                <p:nvPr/>
              </p:nvCxnSpPr>
              <p:spPr>
                <a:xfrm rot="5400000">
                  <a:off x="3124200" y="1676400"/>
                  <a:ext cx="914400" cy="0"/>
                </a:xfrm>
                <a:prstGeom prst="line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</p:grpSp>
          <p:cxnSp>
            <p:nvCxnSpPr>
              <p:cNvPr id="36" name="Straight Arrow Connector 35"/>
              <p:cNvCxnSpPr/>
              <p:nvPr/>
            </p:nvCxnSpPr>
            <p:spPr>
              <a:xfrm>
                <a:off x="4114800" y="3429000"/>
                <a:ext cx="16764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28"/>
            <p:cNvGrpSpPr/>
            <p:nvPr/>
          </p:nvGrpSpPr>
          <p:grpSpPr>
            <a:xfrm>
              <a:off x="381000" y="4038600"/>
              <a:ext cx="5181600" cy="914400"/>
              <a:chOff x="304800" y="3200400"/>
              <a:chExt cx="5181600" cy="914400"/>
            </a:xfrm>
          </p:grpSpPr>
          <p:sp>
            <p:nvSpPr>
              <p:cNvPr id="47" name="Rounded Rectangle 46"/>
              <p:cNvSpPr/>
              <p:nvPr/>
            </p:nvSpPr>
            <p:spPr bwMode="auto">
              <a:xfrm>
                <a:off x="304800" y="3276600"/>
                <a:ext cx="1295400" cy="381000"/>
              </a:xfrm>
              <a:prstGeom prst="round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ru-RU" sz="1400" b="1" smtClean="0"/>
                  <a:t>fb2</a:t>
                </a:r>
              </a:p>
            </p:txBody>
          </p:sp>
          <p:cxnSp>
            <p:nvCxnSpPr>
              <p:cNvPr id="48" name="Straight Arrow Connector 47"/>
              <p:cNvCxnSpPr/>
              <p:nvPr/>
            </p:nvCxnSpPr>
            <p:spPr>
              <a:xfrm>
                <a:off x="1600200" y="3505200"/>
                <a:ext cx="6096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30"/>
              <p:cNvGrpSpPr/>
              <p:nvPr/>
            </p:nvGrpSpPr>
            <p:grpSpPr>
              <a:xfrm>
                <a:off x="2209800" y="3200400"/>
                <a:ext cx="3276600" cy="914400"/>
                <a:chOff x="2209800" y="1219200"/>
                <a:chExt cx="3276600" cy="914400"/>
              </a:xfrm>
            </p:grpSpPr>
            <p:sp>
              <p:nvSpPr>
                <p:cNvPr id="51" name="Rounded Rectangle 50"/>
                <p:cNvSpPr/>
                <p:nvPr/>
              </p:nvSpPr>
              <p:spPr bwMode="auto">
                <a:xfrm>
                  <a:off x="2209800" y="1219200"/>
                  <a:ext cx="3276600" cy="914400"/>
                </a:xfrm>
                <a:prstGeom prst="round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target</a:t>
                  </a:r>
                  <a:r>
                    <a:rPr lang="ru-RU" sz="1400" b="1" dirty="0" smtClean="0"/>
                    <a:t>                     </a:t>
                  </a:r>
                  <a:r>
                    <a:rPr lang="en-US" sz="1400" b="1" dirty="0" smtClean="0"/>
                    <a:t>  </a:t>
                  </a:r>
                  <a:r>
                    <a:rPr lang="ru-RU" sz="1400" b="1" dirty="0" err="1" smtClean="0"/>
                    <a:t>null</a:t>
                  </a:r>
                  <a:endParaRPr lang="ru-RU" sz="1400" b="1" dirty="0" smtClean="0"/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methodPtr</a:t>
                  </a:r>
                  <a:r>
                    <a:rPr lang="ru-RU" sz="1400" b="1" dirty="0" smtClean="0"/>
                    <a:t>            </a:t>
                  </a:r>
                  <a:r>
                    <a:rPr lang="en-US" sz="1400" b="1" dirty="0" smtClean="0"/>
                    <a:t>  </a:t>
                  </a:r>
                  <a:r>
                    <a:rPr lang="ru-RU" sz="1400" b="1" dirty="0" err="1" smtClean="0"/>
                    <a:t>FeedbackToMsgBox</a:t>
                  </a:r>
                  <a:endParaRPr lang="ru-RU" sz="1400" b="1" dirty="0" smtClean="0"/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invocationList</a:t>
                  </a:r>
                  <a:r>
                    <a:rPr lang="ru-RU" sz="1400" b="1" dirty="0" smtClean="0"/>
                    <a:t>       </a:t>
                  </a:r>
                  <a:r>
                    <a:rPr lang="en-US" sz="1400" b="1" dirty="0" smtClean="0"/>
                    <a:t> </a:t>
                  </a:r>
                  <a:r>
                    <a:rPr lang="ru-RU" sz="1400" b="1" dirty="0" err="1" smtClean="0"/>
                    <a:t>null</a:t>
                  </a:r>
                  <a:endParaRPr lang="ru-RU" sz="1400" b="1" dirty="0" smtClean="0"/>
                </a:p>
              </p:txBody>
            </p:sp>
            <p:cxnSp>
              <p:nvCxnSpPr>
                <p:cNvPr id="52" name="Straight Connector 51"/>
                <p:cNvCxnSpPr/>
                <p:nvPr/>
              </p:nvCxnSpPr>
              <p:spPr>
                <a:xfrm rot="5400000">
                  <a:off x="3124200" y="1676400"/>
                  <a:ext cx="914400" cy="0"/>
                </a:xfrm>
                <a:prstGeom prst="line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</p:grpSp>
        </p:grpSp>
        <p:grpSp>
          <p:nvGrpSpPr>
            <p:cNvPr id="6" name="Group 52"/>
            <p:cNvGrpSpPr/>
            <p:nvPr/>
          </p:nvGrpSpPr>
          <p:grpSpPr>
            <a:xfrm>
              <a:off x="381000" y="2971800"/>
              <a:ext cx="5181600" cy="914400"/>
              <a:chOff x="304800" y="3200400"/>
              <a:chExt cx="5181600" cy="914400"/>
            </a:xfrm>
          </p:grpSpPr>
          <p:sp>
            <p:nvSpPr>
              <p:cNvPr id="54" name="Rounded Rectangle 53"/>
              <p:cNvSpPr/>
              <p:nvPr/>
            </p:nvSpPr>
            <p:spPr bwMode="auto">
              <a:xfrm>
                <a:off x="304800" y="3276600"/>
                <a:ext cx="1295400" cy="381000"/>
              </a:xfrm>
              <a:prstGeom prst="round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ru-RU" sz="1400" b="1" smtClean="0"/>
                  <a:t>fb1</a:t>
                </a:r>
              </a:p>
            </p:txBody>
          </p:sp>
          <p:cxnSp>
            <p:nvCxnSpPr>
              <p:cNvPr id="55" name="Straight Arrow Connector 54"/>
              <p:cNvCxnSpPr/>
              <p:nvPr/>
            </p:nvCxnSpPr>
            <p:spPr>
              <a:xfrm>
                <a:off x="1600200" y="3505200"/>
                <a:ext cx="6096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Group 30"/>
              <p:cNvGrpSpPr/>
              <p:nvPr/>
            </p:nvGrpSpPr>
            <p:grpSpPr>
              <a:xfrm>
                <a:off x="2209800" y="3200400"/>
                <a:ext cx="3276600" cy="914400"/>
                <a:chOff x="2209800" y="1219200"/>
                <a:chExt cx="3276600" cy="914400"/>
              </a:xfrm>
            </p:grpSpPr>
            <p:sp>
              <p:nvSpPr>
                <p:cNvPr id="57" name="Rounded Rectangle 56"/>
                <p:cNvSpPr/>
                <p:nvPr/>
              </p:nvSpPr>
              <p:spPr bwMode="auto">
                <a:xfrm>
                  <a:off x="2209800" y="1219200"/>
                  <a:ext cx="3276600" cy="914400"/>
                </a:xfrm>
                <a:prstGeom prst="round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target</a:t>
                  </a:r>
                  <a:r>
                    <a:rPr lang="ru-RU" sz="1400" b="1" dirty="0" smtClean="0"/>
                    <a:t>                     </a:t>
                  </a:r>
                  <a:r>
                    <a:rPr lang="en-US" sz="1400" b="1" dirty="0" smtClean="0"/>
                    <a:t>  </a:t>
                  </a:r>
                  <a:r>
                    <a:rPr lang="ru-RU" sz="1400" b="1" dirty="0" err="1" smtClean="0"/>
                    <a:t>null</a:t>
                  </a:r>
                  <a:endParaRPr lang="ru-RU" sz="1400" b="1" dirty="0" smtClean="0"/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methodPtr</a:t>
                  </a:r>
                  <a:r>
                    <a:rPr lang="ru-RU" sz="1400" b="1" dirty="0" smtClean="0"/>
                    <a:t>            </a:t>
                  </a:r>
                  <a:r>
                    <a:rPr lang="en-US" sz="1400" b="1" dirty="0" smtClean="0"/>
                    <a:t>  </a:t>
                  </a:r>
                  <a:r>
                    <a:rPr lang="ru-RU" sz="1400" b="1" dirty="0" err="1" smtClean="0"/>
                    <a:t>FeedbackToConsole</a:t>
                  </a:r>
                  <a:endParaRPr lang="ru-RU" sz="1400" b="1" dirty="0" smtClean="0"/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invocationList</a:t>
                  </a:r>
                  <a:r>
                    <a:rPr lang="ru-RU" sz="1400" b="1" dirty="0" smtClean="0"/>
                    <a:t>       </a:t>
                  </a:r>
                  <a:r>
                    <a:rPr lang="en-US" sz="1400" b="1" dirty="0" smtClean="0"/>
                    <a:t> </a:t>
                  </a:r>
                  <a:r>
                    <a:rPr lang="ru-RU" sz="1400" b="1" dirty="0" err="1" smtClean="0"/>
                    <a:t>null</a:t>
                  </a:r>
                  <a:endParaRPr lang="ru-RU" sz="1400" b="1" dirty="0" smtClean="0"/>
                </a:p>
              </p:txBody>
            </p:sp>
            <p:cxnSp>
              <p:nvCxnSpPr>
                <p:cNvPr id="58" name="Straight Connector 57"/>
                <p:cNvCxnSpPr/>
                <p:nvPr/>
              </p:nvCxnSpPr>
              <p:spPr>
                <a:xfrm rot="5400000">
                  <a:off x="3124200" y="1676400"/>
                  <a:ext cx="914400" cy="0"/>
                </a:xfrm>
                <a:prstGeom prst="line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</p:grpSp>
        </p:grpSp>
        <p:sp>
          <p:nvSpPr>
            <p:cNvPr id="67" name="Rounded Rectangle 66"/>
            <p:cNvSpPr/>
            <p:nvPr/>
          </p:nvSpPr>
          <p:spPr bwMode="auto">
            <a:xfrm>
              <a:off x="381000" y="2133600"/>
              <a:ext cx="1295400" cy="3810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Aft>
                  <a:spcPts val="1000"/>
                </a:spcAft>
              </a:pPr>
              <a:r>
                <a:rPr lang="ru-RU" sz="1400" b="1" smtClean="0"/>
                <a:t>fbChain</a:t>
              </a:r>
            </a:p>
          </p:txBody>
        </p:sp>
        <p:cxnSp>
          <p:nvCxnSpPr>
            <p:cNvPr id="60" name="Straight Connector 59"/>
            <p:cNvCxnSpPr/>
            <p:nvPr/>
          </p:nvCxnSpPr>
          <p:spPr>
            <a:xfrm rot="5400000">
              <a:off x="1600200" y="2743200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2057400" y="3200400"/>
              <a:ext cx="228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676400" y="2286000"/>
              <a:ext cx="381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lowchart: Document 78"/>
          <p:cNvSpPr/>
          <p:nvPr/>
        </p:nvSpPr>
        <p:spPr bwMode="auto">
          <a:xfrm>
            <a:off x="3048000" y="762000"/>
            <a:ext cx="5867400" cy="914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fbChain = (Feedback)Delegate.Combine(fbChain,fb1);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Групповые делегаты</a:t>
            </a:r>
            <a:endParaRPr lang="ru-RU"/>
          </a:p>
        </p:txBody>
      </p:sp>
      <p:grpSp>
        <p:nvGrpSpPr>
          <p:cNvPr id="70" name="Group 69"/>
          <p:cNvGrpSpPr/>
          <p:nvPr/>
        </p:nvGrpSpPr>
        <p:grpSpPr>
          <a:xfrm>
            <a:off x="381000" y="1905000"/>
            <a:ext cx="7848600" cy="4114800"/>
            <a:chOff x="381000" y="1905000"/>
            <a:chExt cx="7848600" cy="4114800"/>
          </a:xfrm>
        </p:grpSpPr>
        <p:grpSp>
          <p:nvGrpSpPr>
            <p:cNvPr id="2" name="Group 30"/>
            <p:cNvGrpSpPr/>
            <p:nvPr/>
          </p:nvGrpSpPr>
          <p:grpSpPr>
            <a:xfrm>
              <a:off x="381000" y="5105400"/>
              <a:ext cx="7848600" cy="914400"/>
              <a:chOff x="304800" y="3200400"/>
              <a:chExt cx="7848600" cy="914400"/>
            </a:xfrm>
          </p:grpSpPr>
          <p:sp>
            <p:nvSpPr>
              <p:cNvPr id="32" name="Rounded Rectangle 31"/>
              <p:cNvSpPr/>
              <p:nvPr/>
            </p:nvSpPr>
            <p:spPr bwMode="auto">
              <a:xfrm>
                <a:off x="5791200" y="3276600"/>
                <a:ext cx="2362200" cy="457200"/>
              </a:xfrm>
              <a:prstGeom prst="round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ru-RU" sz="1400" b="1" dirty="0" smtClean="0"/>
                  <a:t>(</a:t>
                </a:r>
                <a:r>
                  <a:rPr lang="ru-RU" sz="1400" b="1" dirty="0" smtClean="0">
                    <a:latin typeface="Consolas" pitchFamily="49" charset="0"/>
                    <a:cs typeface="Consolas" pitchFamily="49" charset="0"/>
                  </a:rPr>
                  <a:t>DelegateIntro </a:t>
                </a:r>
                <a:r>
                  <a:rPr lang="ru-RU" sz="1400" b="1" dirty="0" smtClean="0"/>
                  <a:t>Object)</a:t>
                </a:r>
              </a:p>
            </p:txBody>
          </p:sp>
          <p:sp>
            <p:nvSpPr>
              <p:cNvPr id="33" name="Rounded Rectangle 32"/>
              <p:cNvSpPr/>
              <p:nvPr/>
            </p:nvSpPr>
            <p:spPr bwMode="auto">
              <a:xfrm>
                <a:off x="304800" y="3276600"/>
                <a:ext cx="1295400" cy="381000"/>
              </a:xfrm>
              <a:prstGeom prst="round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ru-RU" sz="1400" b="1" smtClean="0"/>
                  <a:t>fb3</a:t>
                </a: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>
                <a:off x="1600200" y="3505200"/>
                <a:ext cx="6096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30"/>
              <p:cNvGrpSpPr/>
              <p:nvPr/>
            </p:nvGrpSpPr>
            <p:grpSpPr>
              <a:xfrm>
                <a:off x="2209800" y="3200400"/>
                <a:ext cx="3276600" cy="914400"/>
                <a:chOff x="2209800" y="1219200"/>
                <a:chExt cx="3276600" cy="914400"/>
              </a:xfrm>
            </p:grpSpPr>
            <p:sp>
              <p:nvSpPr>
                <p:cNvPr id="37" name="Rounded Rectangle 36"/>
                <p:cNvSpPr/>
                <p:nvPr/>
              </p:nvSpPr>
              <p:spPr bwMode="auto">
                <a:xfrm>
                  <a:off x="2209800" y="1219200"/>
                  <a:ext cx="3276600" cy="914400"/>
                </a:xfrm>
                <a:prstGeom prst="round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_target</a:t>
                  </a:r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methodPtr</a:t>
                  </a:r>
                  <a:r>
                    <a:rPr lang="ru-RU" sz="1400" b="1" dirty="0" smtClean="0"/>
                    <a:t>            </a:t>
                  </a:r>
                  <a:r>
                    <a:rPr lang="en-US" sz="1400" b="1" dirty="0" smtClean="0"/>
                    <a:t>  </a:t>
                  </a:r>
                  <a:r>
                    <a:rPr lang="ru-RU" sz="1400" b="1" dirty="0" err="1" smtClean="0"/>
                    <a:t>FeedbackToFile</a:t>
                  </a:r>
                  <a:endParaRPr lang="ru-RU" sz="1400" b="1" dirty="0" smtClean="0"/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invocationList</a:t>
                  </a:r>
                  <a:r>
                    <a:rPr lang="ru-RU" sz="1400" b="1" dirty="0" smtClean="0"/>
                    <a:t>       </a:t>
                  </a:r>
                  <a:r>
                    <a:rPr lang="en-US" sz="1400" b="1" dirty="0" smtClean="0"/>
                    <a:t> </a:t>
                  </a:r>
                  <a:r>
                    <a:rPr lang="ru-RU" sz="1400" b="1" dirty="0" err="1" smtClean="0"/>
                    <a:t>null</a:t>
                  </a:r>
                  <a:endParaRPr lang="ru-RU" sz="1400" b="1" dirty="0" smtClean="0"/>
                </a:p>
              </p:txBody>
            </p:sp>
            <p:cxnSp>
              <p:nvCxnSpPr>
                <p:cNvPr id="38" name="Straight Connector 37"/>
                <p:cNvCxnSpPr/>
                <p:nvPr/>
              </p:nvCxnSpPr>
              <p:spPr>
                <a:xfrm rot="5400000">
                  <a:off x="3124200" y="1676400"/>
                  <a:ext cx="914400" cy="0"/>
                </a:xfrm>
                <a:prstGeom prst="line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</p:grpSp>
          <p:cxnSp>
            <p:nvCxnSpPr>
              <p:cNvPr id="36" name="Straight Arrow Connector 35"/>
              <p:cNvCxnSpPr/>
              <p:nvPr/>
            </p:nvCxnSpPr>
            <p:spPr>
              <a:xfrm>
                <a:off x="4114800" y="3429000"/>
                <a:ext cx="16764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28"/>
            <p:cNvGrpSpPr/>
            <p:nvPr/>
          </p:nvGrpSpPr>
          <p:grpSpPr>
            <a:xfrm>
              <a:off x="381000" y="4038600"/>
              <a:ext cx="5181600" cy="914400"/>
              <a:chOff x="304800" y="3200400"/>
              <a:chExt cx="5181600" cy="914400"/>
            </a:xfrm>
          </p:grpSpPr>
          <p:sp>
            <p:nvSpPr>
              <p:cNvPr id="47" name="Rounded Rectangle 46"/>
              <p:cNvSpPr/>
              <p:nvPr/>
            </p:nvSpPr>
            <p:spPr bwMode="auto">
              <a:xfrm>
                <a:off x="304800" y="3276600"/>
                <a:ext cx="1295400" cy="381000"/>
              </a:xfrm>
              <a:prstGeom prst="round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ru-RU" sz="1400" b="1" smtClean="0"/>
                  <a:t>fb2</a:t>
                </a:r>
              </a:p>
            </p:txBody>
          </p:sp>
          <p:cxnSp>
            <p:nvCxnSpPr>
              <p:cNvPr id="48" name="Straight Arrow Connector 47"/>
              <p:cNvCxnSpPr/>
              <p:nvPr/>
            </p:nvCxnSpPr>
            <p:spPr>
              <a:xfrm>
                <a:off x="1600200" y="3505200"/>
                <a:ext cx="6096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30"/>
              <p:cNvGrpSpPr/>
              <p:nvPr/>
            </p:nvGrpSpPr>
            <p:grpSpPr>
              <a:xfrm>
                <a:off x="2209800" y="3200400"/>
                <a:ext cx="3276600" cy="914400"/>
                <a:chOff x="2209800" y="1219200"/>
                <a:chExt cx="3276600" cy="914400"/>
              </a:xfrm>
            </p:grpSpPr>
            <p:sp>
              <p:nvSpPr>
                <p:cNvPr id="51" name="Rounded Rectangle 50"/>
                <p:cNvSpPr/>
                <p:nvPr/>
              </p:nvSpPr>
              <p:spPr bwMode="auto">
                <a:xfrm>
                  <a:off x="2209800" y="1219200"/>
                  <a:ext cx="3276600" cy="914400"/>
                </a:xfrm>
                <a:prstGeom prst="round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target</a:t>
                  </a:r>
                  <a:r>
                    <a:rPr lang="ru-RU" sz="1400" b="1" dirty="0" smtClean="0"/>
                    <a:t>                     </a:t>
                  </a:r>
                  <a:r>
                    <a:rPr lang="en-US" sz="1400" b="1" dirty="0" smtClean="0"/>
                    <a:t>  </a:t>
                  </a:r>
                  <a:r>
                    <a:rPr lang="ru-RU" sz="1400" b="1" dirty="0" err="1" smtClean="0"/>
                    <a:t>null</a:t>
                  </a:r>
                  <a:endParaRPr lang="ru-RU" sz="1400" b="1" dirty="0" smtClean="0"/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methodPtr</a:t>
                  </a:r>
                  <a:r>
                    <a:rPr lang="ru-RU" sz="1400" b="1" dirty="0" smtClean="0"/>
                    <a:t>            </a:t>
                  </a:r>
                  <a:r>
                    <a:rPr lang="en-US" sz="1400" b="1" dirty="0" smtClean="0"/>
                    <a:t>  </a:t>
                  </a:r>
                  <a:r>
                    <a:rPr lang="ru-RU" sz="1400" b="1" dirty="0" err="1" smtClean="0"/>
                    <a:t>FeedbackToMsgBox</a:t>
                  </a:r>
                  <a:endParaRPr lang="ru-RU" sz="1400" b="1" dirty="0" smtClean="0"/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invocationList</a:t>
                  </a:r>
                  <a:r>
                    <a:rPr lang="ru-RU" sz="1400" b="1" dirty="0" smtClean="0"/>
                    <a:t>       </a:t>
                  </a:r>
                  <a:r>
                    <a:rPr lang="en-US" sz="1400" b="1" dirty="0" smtClean="0"/>
                    <a:t> </a:t>
                  </a:r>
                  <a:r>
                    <a:rPr lang="ru-RU" sz="1400" b="1" dirty="0" err="1" smtClean="0"/>
                    <a:t>null</a:t>
                  </a:r>
                  <a:endParaRPr lang="ru-RU" sz="1400" b="1" dirty="0" smtClean="0"/>
                </a:p>
              </p:txBody>
            </p:sp>
            <p:cxnSp>
              <p:nvCxnSpPr>
                <p:cNvPr id="52" name="Straight Connector 51"/>
                <p:cNvCxnSpPr/>
                <p:nvPr/>
              </p:nvCxnSpPr>
              <p:spPr>
                <a:xfrm rot="5400000">
                  <a:off x="3124200" y="1676400"/>
                  <a:ext cx="914400" cy="0"/>
                </a:xfrm>
                <a:prstGeom prst="line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</p:grpSp>
        </p:grpSp>
        <p:grpSp>
          <p:nvGrpSpPr>
            <p:cNvPr id="6" name="Group 52"/>
            <p:cNvGrpSpPr/>
            <p:nvPr/>
          </p:nvGrpSpPr>
          <p:grpSpPr>
            <a:xfrm>
              <a:off x="381000" y="2971800"/>
              <a:ext cx="5181600" cy="914400"/>
              <a:chOff x="304800" y="3200400"/>
              <a:chExt cx="5181600" cy="914400"/>
            </a:xfrm>
          </p:grpSpPr>
          <p:sp>
            <p:nvSpPr>
              <p:cNvPr id="54" name="Rounded Rectangle 53"/>
              <p:cNvSpPr/>
              <p:nvPr/>
            </p:nvSpPr>
            <p:spPr bwMode="auto">
              <a:xfrm>
                <a:off x="304800" y="3276600"/>
                <a:ext cx="1295400" cy="381000"/>
              </a:xfrm>
              <a:prstGeom prst="round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ru-RU" sz="1400" b="1" smtClean="0"/>
                  <a:t>fb1</a:t>
                </a:r>
              </a:p>
            </p:txBody>
          </p:sp>
          <p:cxnSp>
            <p:nvCxnSpPr>
              <p:cNvPr id="55" name="Straight Arrow Connector 54"/>
              <p:cNvCxnSpPr/>
              <p:nvPr/>
            </p:nvCxnSpPr>
            <p:spPr>
              <a:xfrm>
                <a:off x="1600200" y="3505200"/>
                <a:ext cx="6096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Group 30"/>
              <p:cNvGrpSpPr/>
              <p:nvPr/>
            </p:nvGrpSpPr>
            <p:grpSpPr>
              <a:xfrm>
                <a:off x="2209800" y="3200400"/>
                <a:ext cx="3276600" cy="914400"/>
                <a:chOff x="2209800" y="1219200"/>
                <a:chExt cx="3276600" cy="914400"/>
              </a:xfrm>
            </p:grpSpPr>
            <p:sp>
              <p:nvSpPr>
                <p:cNvPr id="57" name="Rounded Rectangle 56"/>
                <p:cNvSpPr/>
                <p:nvPr/>
              </p:nvSpPr>
              <p:spPr bwMode="auto">
                <a:xfrm>
                  <a:off x="2209800" y="1219200"/>
                  <a:ext cx="3276600" cy="914400"/>
                </a:xfrm>
                <a:prstGeom prst="round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target</a:t>
                  </a:r>
                  <a:r>
                    <a:rPr lang="ru-RU" sz="1400" b="1" dirty="0" smtClean="0"/>
                    <a:t>                     </a:t>
                  </a:r>
                  <a:r>
                    <a:rPr lang="en-US" sz="1400" b="1" dirty="0" smtClean="0"/>
                    <a:t>  </a:t>
                  </a:r>
                  <a:r>
                    <a:rPr lang="ru-RU" sz="1400" b="1" dirty="0" err="1" smtClean="0"/>
                    <a:t>null</a:t>
                  </a:r>
                  <a:endParaRPr lang="ru-RU" sz="1400" b="1" dirty="0" smtClean="0"/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methodPtr</a:t>
                  </a:r>
                  <a:r>
                    <a:rPr lang="ru-RU" sz="1400" b="1" dirty="0" smtClean="0"/>
                    <a:t>            </a:t>
                  </a:r>
                  <a:r>
                    <a:rPr lang="en-US" sz="1400" b="1" dirty="0" smtClean="0"/>
                    <a:t>  </a:t>
                  </a:r>
                  <a:r>
                    <a:rPr lang="ru-RU" sz="1400" b="1" dirty="0" err="1" smtClean="0"/>
                    <a:t>FeedbackToConsole</a:t>
                  </a:r>
                  <a:endParaRPr lang="ru-RU" sz="1400" b="1" dirty="0" smtClean="0"/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invocationList</a:t>
                  </a:r>
                  <a:r>
                    <a:rPr lang="ru-RU" sz="1400" b="1" dirty="0" smtClean="0"/>
                    <a:t>       </a:t>
                  </a:r>
                  <a:r>
                    <a:rPr lang="en-US" sz="1400" b="1" dirty="0" smtClean="0"/>
                    <a:t> </a:t>
                  </a:r>
                  <a:r>
                    <a:rPr lang="ru-RU" sz="1400" b="1" dirty="0" err="1" smtClean="0"/>
                    <a:t>null</a:t>
                  </a:r>
                  <a:endParaRPr lang="ru-RU" sz="1400" b="1" dirty="0" smtClean="0"/>
                </a:p>
              </p:txBody>
            </p:sp>
            <p:cxnSp>
              <p:nvCxnSpPr>
                <p:cNvPr id="58" name="Straight Connector 57"/>
                <p:cNvCxnSpPr/>
                <p:nvPr/>
              </p:nvCxnSpPr>
              <p:spPr>
                <a:xfrm rot="5400000">
                  <a:off x="3124200" y="1676400"/>
                  <a:ext cx="914400" cy="0"/>
                </a:xfrm>
                <a:prstGeom prst="line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</p:grpSp>
        </p:grpSp>
        <p:grpSp>
          <p:nvGrpSpPr>
            <p:cNvPr id="69" name="Group 68"/>
            <p:cNvGrpSpPr/>
            <p:nvPr/>
          </p:nvGrpSpPr>
          <p:grpSpPr>
            <a:xfrm>
              <a:off x="381000" y="1905000"/>
              <a:ext cx="6553200" cy="2363788"/>
              <a:chOff x="381000" y="1905000"/>
              <a:chExt cx="6553200" cy="2363788"/>
            </a:xfrm>
          </p:grpSpPr>
          <p:grpSp>
            <p:nvGrpSpPr>
              <p:cNvPr id="8" name="Group 30"/>
              <p:cNvGrpSpPr/>
              <p:nvPr/>
            </p:nvGrpSpPr>
            <p:grpSpPr>
              <a:xfrm>
                <a:off x="2286000" y="1905000"/>
                <a:ext cx="3276600" cy="914400"/>
                <a:chOff x="2209800" y="1219200"/>
                <a:chExt cx="3276600" cy="914400"/>
              </a:xfrm>
              <a:solidFill>
                <a:srgbClr val="CCFFCC"/>
              </a:solidFill>
            </p:grpSpPr>
            <p:sp>
              <p:nvSpPr>
                <p:cNvPr id="73" name="Rounded Rectangle 72"/>
                <p:cNvSpPr/>
                <p:nvPr/>
              </p:nvSpPr>
              <p:spPr bwMode="auto">
                <a:xfrm>
                  <a:off x="2209800" y="1219200"/>
                  <a:ext cx="3276600" cy="914400"/>
                </a:xfrm>
                <a:prstGeom prst="round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1000"/>
                    </a:spcAft>
                  </a:pPr>
                  <a:r>
                    <a:rPr lang="ru-RU" sz="1400" b="1" smtClean="0"/>
                    <a:t>_target                      *******</a:t>
                  </a:r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smtClean="0"/>
                    <a:t>_methodPtr             *******</a:t>
                  </a:r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smtClean="0"/>
                    <a:t>_invocationList</a:t>
                  </a:r>
                </a:p>
              </p:txBody>
            </p:sp>
            <p:cxnSp>
              <p:nvCxnSpPr>
                <p:cNvPr id="74" name="Straight Connector 73"/>
                <p:cNvCxnSpPr/>
                <p:nvPr/>
              </p:nvCxnSpPr>
              <p:spPr>
                <a:xfrm rot="5400000">
                  <a:off x="3124200" y="1676400"/>
                  <a:ext cx="914400" cy="0"/>
                </a:xfrm>
                <a:prstGeom prst="line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85" name="Rounded Rectangle 84"/>
              <p:cNvSpPr/>
              <p:nvPr/>
            </p:nvSpPr>
            <p:spPr bwMode="auto">
              <a:xfrm>
                <a:off x="5715000" y="1905000"/>
                <a:ext cx="762000" cy="914400"/>
              </a:xfrm>
              <a:prstGeom prst="round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ru-RU" sz="1400" b="1" smtClean="0"/>
                  <a:t>[0]</a:t>
                </a:r>
              </a:p>
              <a:p>
                <a:pPr algn="ctr">
                  <a:spcAft>
                    <a:spcPts val="1000"/>
                  </a:spcAft>
                </a:pPr>
                <a:r>
                  <a:rPr lang="ru-RU" sz="1400" b="1" smtClean="0"/>
                  <a:t>[1]</a:t>
                </a:r>
              </a:p>
            </p:txBody>
          </p:sp>
          <p:cxnSp>
            <p:nvCxnSpPr>
              <p:cNvPr id="86" name="Elbow Connector 85"/>
              <p:cNvCxnSpPr/>
              <p:nvPr/>
            </p:nvCxnSpPr>
            <p:spPr>
              <a:xfrm flipV="1">
                <a:off x="4038600" y="2362200"/>
                <a:ext cx="1676400" cy="304800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Group 147"/>
              <p:cNvGrpSpPr/>
              <p:nvPr/>
            </p:nvGrpSpPr>
            <p:grpSpPr>
              <a:xfrm>
                <a:off x="1981200" y="2209800"/>
                <a:ext cx="4953000" cy="992188"/>
                <a:chOff x="1981200" y="2209800"/>
                <a:chExt cx="4953000" cy="992188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6324600" y="2209800"/>
                  <a:ext cx="6096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 rot="5400000">
                  <a:off x="6553200" y="2590800"/>
                  <a:ext cx="7620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 rot="10800000">
                  <a:off x="1981200" y="2971800"/>
                  <a:ext cx="49530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 rot="5400000">
                  <a:off x="1866900" y="3086100"/>
                  <a:ext cx="2286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Arrow Connector 145"/>
                <p:cNvCxnSpPr/>
                <p:nvPr/>
              </p:nvCxnSpPr>
              <p:spPr>
                <a:xfrm>
                  <a:off x="1981200" y="3200400"/>
                  <a:ext cx="304800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62"/>
              <p:cNvGrpSpPr/>
              <p:nvPr/>
            </p:nvGrpSpPr>
            <p:grpSpPr>
              <a:xfrm>
                <a:off x="2057400" y="2514600"/>
                <a:ext cx="4724400" cy="1754188"/>
                <a:chOff x="2057400" y="2514600"/>
                <a:chExt cx="4724400" cy="1754188"/>
              </a:xfrm>
            </p:grpSpPr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6324600" y="2514600"/>
                  <a:ext cx="4572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rot="5400000">
                  <a:off x="6019800" y="3276600"/>
                  <a:ext cx="15240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 rot="10800000">
                  <a:off x="2057400" y="4038600"/>
                  <a:ext cx="47244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 rot="5400000">
                  <a:off x="1943100" y="4152900"/>
                  <a:ext cx="2286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Arrow Connector 161"/>
                <p:cNvCxnSpPr/>
                <p:nvPr/>
              </p:nvCxnSpPr>
              <p:spPr>
                <a:xfrm>
                  <a:off x="2057400" y="4267200"/>
                  <a:ext cx="228600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Rounded Rectangle 66"/>
              <p:cNvSpPr/>
              <p:nvPr/>
            </p:nvSpPr>
            <p:spPr bwMode="auto">
              <a:xfrm>
                <a:off x="381000" y="2133600"/>
                <a:ext cx="1295400" cy="381000"/>
              </a:xfrm>
              <a:prstGeom prst="round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ru-RU" sz="1400" b="1" smtClean="0"/>
                  <a:t>fbChain</a:t>
                </a:r>
              </a:p>
            </p:txBody>
          </p:sp>
          <p:cxnSp>
            <p:nvCxnSpPr>
              <p:cNvPr id="68" name="Straight Arrow Connector 67"/>
              <p:cNvCxnSpPr/>
              <p:nvPr/>
            </p:nvCxnSpPr>
            <p:spPr>
              <a:xfrm>
                <a:off x="1676400" y="2362200"/>
                <a:ext cx="6096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5" name="Flowchart: Document 74"/>
          <p:cNvSpPr/>
          <p:nvPr/>
        </p:nvSpPr>
        <p:spPr bwMode="auto">
          <a:xfrm>
            <a:off x="3048000" y="762000"/>
            <a:ext cx="5867400" cy="914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b="1" smtClean="0">
                <a:latin typeface="Consolas" pitchFamily="49" charset="0"/>
                <a:cs typeface="Consolas" pitchFamily="49" charset="0"/>
              </a:rPr>
              <a:t>fbChain = (Feedback)Delegate.Combine(fbChain, fb2);</a:t>
            </a:r>
            <a:endParaRPr lang="ru-RU" sz="1600" b="1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Flowchart: Document 167"/>
          <p:cNvSpPr/>
          <p:nvPr/>
        </p:nvSpPr>
        <p:spPr bwMode="auto">
          <a:xfrm>
            <a:off x="3048000" y="609600"/>
            <a:ext cx="5867400" cy="914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fbChain = (Feedback)Delegate.Combine(fbChain, fb3);</a:t>
            </a:r>
            <a:endParaRPr lang="ru-RU" sz="16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Title 4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Групповые делегаты</a:t>
            </a:r>
            <a:endParaRPr lang="ru-RU"/>
          </a:p>
        </p:txBody>
      </p:sp>
      <p:grpSp>
        <p:nvGrpSpPr>
          <p:cNvPr id="166" name="Group 165"/>
          <p:cNvGrpSpPr/>
          <p:nvPr/>
        </p:nvGrpSpPr>
        <p:grpSpPr>
          <a:xfrm>
            <a:off x="381000" y="1371600"/>
            <a:ext cx="7696200" cy="5181600"/>
            <a:chOff x="381000" y="838200"/>
            <a:chExt cx="7696200" cy="5181600"/>
          </a:xfrm>
        </p:grpSpPr>
        <p:grpSp>
          <p:nvGrpSpPr>
            <p:cNvPr id="31" name="Group 30"/>
            <p:cNvGrpSpPr/>
            <p:nvPr/>
          </p:nvGrpSpPr>
          <p:grpSpPr>
            <a:xfrm>
              <a:off x="381000" y="5105400"/>
              <a:ext cx="7696200" cy="914400"/>
              <a:chOff x="304800" y="3200400"/>
              <a:chExt cx="7696200" cy="914400"/>
            </a:xfrm>
          </p:grpSpPr>
          <p:sp>
            <p:nvSpPr>
              <p:cNvPr id="32" name="Rounded Rectangle 31"/>
              <p:cNvSpPr/>
              <p:nvPr/>
            </p:nvSpPr>
            <p:spPr bwMode="auto">
              <a:xfrm>
                <a:off x="5791200" y="3276600"/>
                <a:ext cx="2209800" cy="457200"/>
              </a:xfrm>
              <a:prstGeom prst="round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ru-RU" sz="1400" b="1" dirty="0" smtClean="0"/>
                  <a:t>(</a:t>
                </a:r>
                <a:r>
                  <a:rPr lang="ru-RU" sz="1400" b="1" dirty="0" smtClean="0">
                    <a:latin typeface="Consolas" pitchFamily="49" charset="0"/>
                    <a:cs typeface="Consolas" pitchFamily="49" charset="0"/>
                  </a:rPr>
                  <a:t>DelegateIntro </a:t>
                </a:r>
                <a:r>
                  <a:rPr lang="ru-RU" sz="1400" b="1" dirty="0" smtClean="0"/>
                  <a:t>Object)</a:t>
                </a:r>
              </a:p>
            </p:txBody>
          </p:sp>
          <p:sp>
            <p:nvSpPr>
              <p:cNvPr id="33" name="Rounded Rectangle 32"/>
              <p:cNvSpPr/>
              <p:nvPr/>
            </p:nvSpPr>
            <p:spPr bwMode="auto">
              <a:xfrm>
                <a:off x="304800" y="3276600"/>
                <a:ext cx="1295400" cy="381000"/>
              </a:xfrm>
              <a:prstGeom prst="round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ru-RU" sz="1400" b="1" smtClean="0"/>
                  <a:t>fb3</a:t>
                </a: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>
                <a:off x="1600200" y="3505200"/>
                <a:ext cx="6096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oup 30"/>
              <p:cNvGrpSpPr/>
              <p:nvPr/>
            </p:nvGrpSpPr>
            <p:grpSpPr>
              <a:xfrm>
                <a:off x="2209800" y="3200400"/>
                <a:ext cx="3276600" cy="914400"/>
                <a:chOff x="2209800" y="1219200"/>
                <a:chExt cx="3276600" cy="914400"/>
              </a:xfrm>
            </p:grpSpPr>
            <p:sp>
              <p:nvSpPr>
                <p:cNvPr id="37" name="Rounded Rectangle 36"/>
                <p:cNvSpPr/>
                <p:nvPr/>
              </p:nvSpPr>
              <p:spPr bwMode="auto">
                <a:xfrm>
                  <a:off x="2209800" y="1219200"/>
                  <a:ext cx="3276600" cy="914400"/>
                </a:xfrm>
                <a:prstGeom prst="round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target</a:t>
                  </a:r>
                  <a:endParaRPr lang="ru-RU" sz="1400" b="1" dirty="0" smtClean="0"/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methodPtr</a:t>
                  </a:r>
                  <a:r>
                    <a:rPr lang="ru-RU" sz="1400" b="1" dirty="0" smtClean="0"/>
                    <a:t>             </a:t>
                  </a:r>
                  <a:r>
                    <a:rPr lang="en-US" sz="1400" b="1" dirty="0" smtClean="0"/>
                    <a:t>  </a:t>
                  </a:r>
                  <a:r>
                    <a:rPr lang="ru-RU" sz="1400" b="1" dirty="0" err="1" smtClean="0"/>
                    <a:t>FeedbackToFile</a:t>
                  </a:r>
                  <a:endParaRPr lang="ru-RU" sz="1400" b="1" dirty="0" smtClean="0"/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invocationList</a:t>
                  </a:r>
                  <a:r>
                    <a:rPr lang="ru-RU" sz="1400" b="1" dirty="0" smtClean="0"/>
                    <a:t>       </a:t>
                  </a:r>
                  <a:r>
                    <a:rPr lang="en-US" sz="1400" b="1" dirty="0" smtClean="0"/>
                    <a:t>  </a:t>
                  </a:r>
                  <a:r>
                    <a:rPr lang="ru-RU" sz="1400" b="1" dirty="0" err="1" smtClean="0"/>
                    <a:t>null</a:t>
                  </a:r>
                  <a:endParaRPr lang="ru-RU" sz="1400" b="1" dirty="0" smtClean="0"/>
                </a:p>
              </p:txBody>
            </p:sp>
            <p:cxnSp>
              <p:nvCxnSpPr>
                <p:cNvPr id="38" name="Straight Connector 37"/>
                <p:cNvCxnSpPr/>
                <p:nvPr/>
              </p:nvCxnSpPr>
              <p:spPr>
                <a:xfrm rot="5400000">
                  <a:off x="3124200" y="1676400"/>
                  <a:ext cx="914400" cy="0"/>
                </a:xfrm>
                <a:prstGeom prst="line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</p:grpSp>
          <p:cxnSp>
            <p:nvCxnSpPr>
              <p:cNvPr id="36" name="Straight Arrow Connector 35"/>
              <p:cNvCxnSpPr/>
              <p:nvPr/>
            </p:nvCxnSpPr>
            <p:spPr>
              <a:xfrm>
                <a:off x="4114800" y="3429000"/>
                <a:ext cx="16764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381000" y="4038600"/>
              <a:ext cx="5181600" cy="914400"/>
              <a:chOff x="304800" y="3200400"/>
              <a:chExt cx="5181600" cy="914400"/>
            </a:xfrm>
          </p:grpSpPr>
          <p:sp>
            <p:nvSpPr>
              <p:cNvPr id="47" name="Rounded Rectangle 46"/>
              <p:cNvSpPr/>
              <p:nvPr/>
            </p:nvSpPr>
            <p:spPr bwMode="auto">
              <a:xfrm>
                <a:off x="304800" y="3276600"/>
                <a:ext cx="1295400" cy="381000"/>
              </a:xfrm>
              <a:prstGeom prst="round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ru-RU" sz="1400" b="1" smtClean="0"/>
                  <a:t>fb2</a:t>
                </a:r>
              </a:p>
            </p:txBody>
          </p:sp>
          <p:cxnSp>
            <p:nvCxnSpPr>
              <p:cNvPr id="48" name="Straight Arrow Connector 47"/>
              <p:cNvCxnSpPr/>
              <p:nvPr/>
            </p:nvCxnSpPr>
            <p:spPr>
              <a:xfrm>
                <a:off x="1600200" y="3505200"/>
                <a:ext cx="6096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30"/>
              <p:cNvGrpSpPr/>
              <p:nvPr/>
            </p:nvGrpSpPr>
            <p:grpSpPr>
              <a:xfrm>
                <a:off x="2209800" y="3200400"/>
                <a:ext cx="3276600" cy="914400"/>
                <a:chOff x="2209800" y="1219200"/>
                <a:chExt cx="3276600" cy="914400"/>
              </a:xfrm>
            </p:grpSpPr>
            <p:sp>
              <p:nvSpPr>
                <p:cNvPr id="51" name="Rounded Rectangle 50"/>
                <p:cNvSpPr/>
                <p:nvPr/>
              </p:nvSpPr>
              <p:spPr bwMode="auto">
                <a:xfrm>
                  <a:off x="2209800" y="1219200"/>
                  <a:ext cx="3276600" cy="914400"/>
                </a:xfrm>
                <a:prstGeom prst="round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target</a:t>
                  </a:r>
                  <a:r>
                    <a:rPr lang="ru-RU" sz="1400" b="1" dirty="0" smtClean="0"/>
                    <a:t>                     </a:t>
                  </a:r>
                  <a:r>
                    <a:rPr lang="en-US" sz="1400" b="1" dirty="0" smtClean="0"/>
                    <a:t>  </a:t>
                  </a:r>
                  <a:r>
                    <a:rPr lang="ru-RU" sz="1400" b="1" dirty="0" err="1" smtClean="0"/>
                    <a:t>null</a:t>
                  </a:r>
                  <a:endParaRPr lang="ru-RU" sz="1400" b="1" dirty="0" smtClean="0"/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methodPtr</a:t>
                  </a:r>
                  <a:r>
                    <a:rPr lang="ru-RU" sz="1400" b="1" dirty="0" smtClean="0"/>
                    <a:t>            </a:t>
                  </a:r>
                  <a:r>
                    <a:rPr lang="en-US" sz="1400" b="1" dirty="0" smtClean="0"/>
                    <a:t>  </a:t>
                  </a:r>
                  <a:r>
                    <a:rPr lang="ru-RU" sz="1400" b="1" dirty="0" err="1" smtClean="0"/>
                    <a:t>FeedbackToMsgBox</a:t>
                  </a:r>
                  <a:endParaRPr lang="ru-RU" sz="1400" b="1" dirty="0" smtClean="0"/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invocationList</a:t>
                  </a:r>
                  <a:r>
                    <a:rPr lang="ru-RU" sz="1400" b="1" dirty="0" smtClean="0"/>
                    <a:t>       </a:t>
                  </a:r>
                  <a:r>
                    <a:rPr lang="en-US" sz="1400" b="1" dirty="0" smtClean="0"/>
                    <a:t> </a:t>
                  </a:r>
                  <a:r>
                    <a:rPr lang="ru-RU" sz="1400" b="1" dirty="0" err="1" smtClean="0"/>
                    <a:t>null</a:t>
                  </a:r>
                  <a:endParaRPr lang="ru-RU" sz="1400" b="1" dirty="0" smtClean="0"/>
                </a:p>
              </p:txBody>
            </p:sp>
            <p:cxnSp>
              <p:nvCxnSpPr>
                <p:cNvPr id="52" name="Straight Connector 51"/>
                <p:cNvCxnSpPr/>
                <p:nvPr/>
              </p:nvCxnSpPr>
              <p:spPr>
                <a:xfrm rot="5400000">
                  <a:off x="3124200" y="1676400"/>
                  <a:ext cx="914400" cy="0"/>
                </a:xfrm>
                <a:prstGeom prst="line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</p:grpSp>
        </p:grpSp>
        <p:grpSp>
          <p:nvGrpSpPr>
            <p:cNvPr id="53" name="Group 52"/>
            <p:cNvGrpSpPr/>
            <p:nvPr/>
          </p:nvGrpSpPr>
          <p:grpSpPr>
            <a:xfrm>
              <a:off x="381000" y="2971800"/>
              <a:ext cx="5181600" cy="914400"/>
              <a:chOff x="304800" y="3200400"/>
              <a:chExt cx="5181600" cy="914400"/>
            </a:xfrm>
          </p:grpSpPr>
          <p:sp>
            <p:nvSpPr>
              <p:cNvPr id="54" name="Rounded Rectangle 53"/>
              <p:cNvSpPr/>
              <p:nvPr/>
            </p:nvSpPr>
            <p:spPr bwMode="auto">
              <a:xfrm>
                <a:off x="304800" y="3276600"/>
                <a:ext cx="1295400" cy="381000"/>
              </a:xfrm>
              <a:prstGeom prst="round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ru-RU" sz="1400" b="1" smtClean="0"/>
                  <a:t>fb1</a:t>
                </a:r>
              </a:p>
            </p:txBody>
          </p:sp>
          <p:cxnSp>
            <p:nvCxnSpPr>
              <p:cNvPr id="55" name="Straight Arrow Connector 54"/>
              <p:cNvCxnSpPr/>
              <p:nvPr/>
            </p:nvCxnSpPr>
            <p:spPr>
              <a:xfrm>
                <a:off x="1600200" y="3505200"/>
                <a:ext cx="6096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cxnSp>
          <p:grpSp>
            <p:nvGrpSpPr>
              <p:cNvPr id="56" name="Group 30"/>
              <p:cNvGrpSpPr/>
              <p:nvPr/>
            </p:nvGrpSpPr>
            <p:grpSpPr>
              <a:xfrm>
                <a:off x="2209800" y="3200400"/>
                <a:ext cx="3276600" cy="914400"/>
                <a:chOff x="2209800" y="1219200"/>
                <a:chExt cx="3276600" cy="914400"/>
              </a:xfrm>
            </p:grpSpPr>
            <p:sp>
              <p:nvSpPr>
                <p:cNvPr id="57" name="Rounded Rectangle 56"/>
                <p:cNvSpPr/>
                <p:nvPr/>
              </p:nvSpPr>
              <p:spPr bwMode="auto">
                <a:xfrm>
                  <a:off x="2209800" y="1219200"/>
                  <a:ext cx="3276600" cy="914400"/>
                </a:xfrm>
                <a:prstGeom prst="round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target</a:t>
                  </a:r>
                  <a:r>
                    <a:rPr lang="ru-RU" sz="1400" b="1" dirty="0" smtClean="0"/>
                    <a:t>                     </a:t>
                  </a:r>
                  <a:r>
                    <a:rPr lang="en-US" sz="1400" b="1" dirty="0" smtClean="0"/>
                    <a:t>  </a:t>
                  </a:r>
                  <a:r>
                    <a:rPr lang="ru-RU" sz="1400" b="1" dirty="0" err="1" smtClean="0"/>
                    <a:t>null</a:t>
                  </a:r>
                  <a:endParaRPr lang="ru-RU" sz="1400" b="1" dirty="0" smtClean="0"/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methodPtr</a:t>
                  </a:r>
                  <a:r>
                    <a:rPr lang="ru-RU" sz="1400" b="1" dirty="0" smtClean="0"/>
                    <a:t>            </a:t>
                  </a:r>
                  <a:r>
                    <a:rPr lang="en-US" sz="1400" b="1" dirty="0" smtClean="0"/>
                    <a:t>  </a:t>
                  </a:r>
                  <a:r>
                    <a:rPr lang="ru-RU" sz="1400" b="1" dirty="0" err="1" smtClean="0"/>
                    <a:t>FeedbackToConsole</a:t>
                  </a:r>
                  <a:endParaRPr lang="ru-RU" sz="1400" b="1" dirty="0" smtClean="0"/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invocationList</a:t>
                  </a:r>
                  <a:r>
                    <a:rPr lang="ru-RU" sz="1400" b="1" dirty="0" smtClean="0"/>
                    <a:t>       </a:t>
                  </a:r>
                  <a:r>
                    <a:rPr lang="en-US" sz="1400" b="1" dirty="0" smtClean="0"/>
                    <a:t>  </a:t>
                  </a:r>
                  <a:r>
                    <a:rPr lang="ru-RU" sz="1400" b="1" dirty="0" err="1" smtClean="0"/>
                    <a:t>null</a:t>
                  </a:r>
                  <a:endParaRPr lang="ru-RU" sz="1400" b="1" dirty="0" smtClean="0"/>
                </a:p>
              </p:txBody>
            </p:sp>
            <p:cxnSp>
              <p:nvCxnSpPr>
                <p:cNvPr id="58" name="Straight Connector 57"/>
                <p:cNvCxnSpPr/>
                <p:nvPr/>
              </p:nvCxnSpPr>
              <p:spPr>
                <a:xfrm rot="5400000">
                  <a:off x="3124200" y="1676400"/>
                  <a:ext cx="914400" cy="0"/>
                </a:xfrm>
                <a:prstGeom prst="line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</p:grpSp>
        </p:grpSp>
        <p:grpSp>
          <p:nvGrpSpPr>
            <p:cNvPr id="75" name="Group 74"/>
            <p:cNvGrpSpPr/>
            <p:nvPr/>
          </p:nvGrpSpPr>
          <p:grpSpPr>
            <a:xfrm>
              <a:off x="381000" y="838200"/>
              <a:ext cx="5181600" cy="914400"/>
              <a:chOff x="304800" y="3200400"/>
              <a:chExt cx="5181600" cy="914400"/>
            </a:xfrm>
          </p:grpSpPr>
          <p:sp>
            <p:nvSpPr>
              <p:cNvPr id="76" name="Rounded Rectangle 75"/>
              <p:cNvSpPr/>
              <p:nvPr/>
            </p:nvSpPr>
            <p:spPr bwMode="auto">
              <a:xfrm>
                <a:off x="304800" y="3276600"/>
                <a:ext cx="1295400" cy="381000"/>
              </a:xfrm>
              <a:prstGeom prst="round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ru-RU" sz="1400" b="1" smtClean="0"/>
                  <a:t>fbChain</a:t>
                </a:r>
              </a:p>
            </p:txBody>
          </p:sp>
          <p:cxnSp>
            <p:nvCxnSpPr>
              <p:cNvPr id="77" name="Straight Arrow Connector 76"/>
              <p:cNvCxnSpPr/>
              <p:nvPr/>
            </p:nvCxnSpPr>
            <p:spPr>
              <a:xfrm>
                <a:off x="1600200" y="3505200"/>
                <a:ext cx="6096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oup 30"/>
              <p:cNvGrpSpPr/>
              <p:nvPr/>
            </p:nvGrpSpPr>
            <p:grpSpPr>
              <a:xfrm>
                <a:off x="2209800" y="3200400"/>
                <a:ext cx="3276600" cy="914400"/>
                <a:chOff x="2209800" y="1219200"/>
                <a:chExt cx="3276600" cy="914400"/>
              </a:xfrm>
            </p:grpSpPr>
            <p:sp>
              <p:nvSpPr>
                <p:cNvPr id="79" name="Rounded Rectangle 78"/>
                <p:cNvSpPr/>
                <p:nvPr/>
              </p:nvSpPr>
              <p:spPr bwMode="auto">
                <a:xfrm>
                  <a:off x="2209800" y="1219200"/>
                  <a:ext cx="3276600" cy="914400"/>
                </a:xfrm>
                <a:prstGeom prst="round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target</a:t>
                  </a:r>
                  <a:r>
                    <a:rPr lang="ru-RU" sz="1400" b="1" dirty="0" smtClean="0"/>
                    <a:t>                     *******</a:t>
                  </a:r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methodPtr</a:t>
                  </a:r>
                  <a:r>
                    <a:rPr lang="ru-RU" sz="1400" b="1" dirty="0" smtClean="0"/>
                    <a:t>            *******</a:t>
                  </a:r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dirty="0" smtClean="0"/>
                    <a:t>_</a:t>
                  </a:r>
                  <a:r>
                    <a:rPr lang="ru-RU" sz="1400" b="1" dirty="0" err="1" smtClean="0"/>
                    <a:t>invocationList</a:t>
                  </a:r>
                  <a:endParaRPr lang="ru-RU" sz="1400" b="1" dirty="0" smtClean="0"/>
                </a:p>
              </p:txBody>
            </p:sp>
            <p:cxnSp>
              <p:nvCxnSpPr>
                <p:cNvPr id="80" name="Straight Connector 79"/>
                <p:cNvCxnSpPr/>
                <p:nvPr/>
              </p:nvCxnSpPr>
              <p:spPr>
                <a:xfrm rot="5400000">
                  <a:off x="3124200" y="1676400"/>
                  <a:ext cx="914400" cy="0"/>
                </a:xfrm>
                <a:prstGeom prst="line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</p:grpSp>
        </p:grpSp>
        <p:grpSp>
          <p:nvGrpSpPr>
            <p:cNvPr id="164" name="Group 163"/>
            <p:cNvGrpSpPr/>
            <p:nvPr/>
          </p:nvGrpSpPr>
          <p:grpSpPr>
            <a:xfrm>
              <a:off x="2057400" y="838200"/>
              <a:ext cx="5029200" cy="4421188"/>
              <a:chOff x="2057400" y="838200"/>
              <a:chExt cx="5029200" cy="4421188"/>
            </a:xfrm>
          </p:grpSpPr>
          <p:sp>
            <p:nvSpPr>
              <p:cNvPr id="82" name="Rounded Rectangle 81"/>
              <p:cNvSpPr/>
              <p:nvPr/>
            </p:nvSpPr>
            <p:spPr bwMode="auto">
              <a:xfrm>
                <a:off x="5715000" y="838200"/>
                <a:ext cx="762000" cy="914400"/>
              </a:xfrm>
              <a:prstGeom prst="round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ru-RU" sz="1400" b="1" smtClean="0"/>
                  <a:t>[0]</a:t>
                </a:r>
              </a:p>
              <a:p>
                <a:pPr algn="ctr">
                  <a:spcAft>
                    <a:spcPts val="1000"/>
                  </a:spcAft>
                </a:pPr>
                <a:r>
                  <a:rPr lang="ru-RU" sz="1400" b="1" smtClean="0"/>
                  <a:t>[1]</a:t>
                </a:r>
              </a:p>
              <a:p>
                <a:pPr algn="ctr">
                  <a:spcAft>
                    <a:spcPts val="1000"/>
                  </a:spcAft>
                </a:pPr>
                <a:r>
                  <a:rPr lang="ru-RU" sz="1400" b="1" smtClean="0"/>
                  <a:t>[2]</a:t>
                </a:r>
              </a:p>
            </p:txBody>
          </p:sp>
          <p:cxnSp>
            <p:nvCxnSpPr>
              <p:cNvPr id="84" name="Elbow Connector 83"/>
              <p:cNvCxnSpPr/>
              <p:nvPr/>
            </p:nvCxnSpPr>
            <p:spPr>
              <a:xfrm flipV="1">
                <a:off x="4038600" y="1295400"/>
                <a:ext cx="1676400" cy="304800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2" name="Group 131"/>
              <p:cNvGrpSpPr/>
              <p:nvPr/>
            </p:nvGrpSpPr>
            <p:grpSpPr>
              <a:xfrm>
                <a:off x="2057400" y="990600"/>
                <a:ext cx="5029200" cy="2135188"/>
                <a:chOff x="2057400" y="990600"/>
                <a:chExt cx="5029200" cy="2135188"/>
              </a:xfrm>
            </p:grpSpPr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324600" y="990600"/>
                  <a:ext cx="7620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rot="5400000">
                  <a:off x="6134100" y="1943100"/>
                  <a:ext cx="19050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rot="10800000">
                  <a:off x="2057400" y="2895600"/>
                  <a:ext cx="50292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 rot="5400000">
                  <a:off x="1943100" y="3009900"/>
                  <a:ext cx="2286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/>
                <p:cNvCxnSpPr/>
                <p:nvPr/>
              </p:nvCxnSpPr>
              <p:spPr>
                <a:xfrm>
                  <a:off x="2057400" y="3124200"/>
                  <a:ext cx="228600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Group 132"/>
              <p:cNvGrpSpPr/>
              <p:nvPr/>
            </p:nvGrpSpPr>
            <p:grpSpPr>
              <a:xfrm>
                <a:off x="2133600" y="1295400"/>
                <a:ext cx="4724400" cy="2897188"/>
                <a:chOff x="2133600" y="1295400"/>
                <a:chExt cx="4724400" cy="2897188"/>
              </a:xfrm>
            </p:grpSpPr>
            <p:cxnSp>
              <p:nvCxnSpPr>
                <p:cNvPr id="108" name="Straight Connector 107"/>
                <p:cNvCxnSpPr/>
                <p:nvPr/>
              </p:nvCxnSpPr>
              <p:spPr>
                <a:xfrm>
                  <a:off x="6248400" y="1295400"/>
                  <a:ext cx="6096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 rot="5400000">
                  <a:off x="5524500" y="2628900"/>
                  <a:ext cx="26670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 rot="10800000">
                  <a:off x="2133600" y="3962400"/>
                  <a:ext cx="4724400" cy="1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rot="5400000">
                  <a:off x="2019300" y="4076700"/>
                  <a:ext cx="2286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/>
                <p:cNvCxnSpPr/>
                <p:nvPr/>
              </p:nvCxnSpPr>
              <p:spPr>
                <a:xfrm>
                  <a:off x="2133600" y="4191000"/>
                  <a:ext cx="152400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Group 133"/>
              <p:cNvGrpSpPr/>
              <p:nvPr/>
            </p:nvGrpSpPr>
            <p:grpSpPr>
              <a:xfrm>
                <a:off x="2133600" y="1676400"/>
                <a:ext cx="4495800" cy="3582988"/>
                <a:chOff x="2133600" y="1676400"/>
                <a:chExt cx="4495800" cy="3582988"/>
              </a:xfrm>
            </p:grpSpPr>
            <p:cxnSp>
              <p:nvCxnSpPr>
                <p:cNvPr id="121" name="Straight Connector 120"/>
                <p:cNvCxnSpPr/>
                <p:nvPr/>
              </p:nvCxnSpPr>
              <p:spPr>
                <a:xfrm>
                  <a:off x="6248400" y="1676400"/>
                  <a:ext cx="3810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 rot="5400000">
                  <a:off x="4953000" y="3352800"/>
                  <a:ext cx="33528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rot="10800000">
                  <a:off x="2133600" y="5029200"/>
                  <a:ext cx="44958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 rot="5400000">
                  <a:off x="2019300" y="5143500"/>
                  <a:ext cx="2286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/>
                <p:cNvCxnSpPr/>
                <p:nvPr/>
              </p:nvCxnSpPr>
              <p:spPr>
                <a:xfrm>
                  <a:off x="2133600" y="5257800"/>
                  <a:ext cx="152400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5" name="Group 164"/>
            <p:cNvGrpSpPr/>
            <p:nvPr/>
          </p:nvGrpSpPr>
          <p:grpSpPr>
            <a:xfrm>
              <a:off x="1981200" y="1905000"/>
              <a:ext cx="4953000" cy="2363788"/>
              <a:chOff x="1981200" y="1905000"/>
              <a:chExt cx="4953000" cy="2363788"/>
            </a:xfrm>
          </p:grpSpPr>
          <p:grpSp>
            <p:nvGrpSpPr>
              <p:cNvPr id="72" name="Group 30"/>
              <p:cNvGrpSpPr/>
              <p:nvPr/>
            </p:nvGrpSpPr>
            <p:grpSpPr>
              <a:xfrm>
                <a:off x="2286000" y="1905000"/>
                <a:ext cx="3276600" cy="914400"/>
                <a:chOff x="2209800" y="1219200"/>
                <a:chExt cx="3276600" cy="914400"/>
              </a:xfrm>
              <a:solidFill>
                <a:srgbClr val="CCFFCC"/>
              </a:solidFill>
            </p:grpSpPr>
            <p:sp>
              <p:nvSpPr>
                <p:cNvPr id="73" name="Rounded Rectangle 72"/>
                <p:cNvSpPr/>
                <p:nvPr/>
              </p:nvSpPr>
              <p:spPr bwMode="auto">
                <a:xfrm>
                  <a:off x="2209800" y="1219200"/>
                  <a:ext cx="3276600" cy="914400"/>
                </a:xfrm>
                <a:prstGeom prst="roundRect">
                  <a:avLst/>
                </a:prstGeom>
                <a:solidFill>
                  <a:srgbClr val="E8F4F8"/>
                </a:solidFill>
                <a:ln>
                  <a:headEnd/>
                  <a:tailEnd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1000"/>
                    </a:spcAft>
                  </a:pPr>
                  <a:r>
                    <a:rPr lang="ru-RU" sz="1400" b="1" smtClean="0"/>
                    <a:t>_target                      *******</a:t>
                  </a:r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smtClean="0"/>
                    <a:t>_methodPtr             *******</a:t>
                  </a:r>
                </a:p>
                <a:p>
                  <a:pPr>
                    <a:spcAft>
                      <a:spcPts val="1000"/>
                    </a:spcAft>
                  </a:pPr>
                  <a:r>
                    <a:rPr lang="ru-RU" sz="1400" b="1" smtClean="0"/>
                    <a:t>_invocationList</a:t>
                  </a:r>
                </a:p>
              </p:txBody>
            </p:sp>
            <p:cxnSp>
              <p:nvCxnSpPr>
                <p:cNvPr id="74" name="Straight Connector 73"/>
                <p:cNvCxnSpPr/>
                <p:nvPr/>
              </p:nvCxnSpPr>
              <p:spPr>
                <a:xfrm rot="5400000">
                  <a:off x="3124200" y="1676400"/>
                  <a:ext cx="914400" cy="0"/>
                </a:xfrm>
                <a:prstGeom prst="line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85" name="Rounded Rectangle 84"/>
              <p:cNvSpPr/>
              <p:nvPr/>
            </p:nvSpPr>
            <p:spPr bwMode="auto">
              <a:xfrm>
                <a:off x="5715000" y="1905000"/>
                <a:ext cx="762000" cy="914400"/>
              </a:xfrm>
              <a:prstGeom prst="round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ru-RU" sz="1400" b="1" smtClean="0"/>
                  <a:t>[0]</a:t>
                </a:r>
              </a:p>
              <a:p>
                <a:pPr algn="ctr">
                  <a:spcAft>
                    <a:spcPts val="1000"/>
                  </a:spcAft>
                </a:pPr>
                <a:r>
                  <a:rPr lang="ru-RU" sz="1400" b="1" smtClean="0"/>
                  <a:t>[1]</a:t>
                </a:r>
              </a:p>
            </p:txBody>
          </p:sp>
          <p:cxnSp>
            <p:nvCxnSpPr>
              <p:cNvPr id="86" name="Elbow Connector 85"/>
              <p:cNvCxnSpPr/>
              <p:nvPr/>
            </p:nvCxnSpPr>
            <p:spPr>
              <a:xfrm flipV="1">
                <a:off x="4038600" y="2362200"/>
                <a:ext cx="1676400" cy="304800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8" name="Group 147"/>
              <p:cNvGrpSpPr/>
              <p:nvPr/>
            </p:nvGrpSpPr>
            <p:grpSpPr>
              <a:xfrm>
                <a:off x="1981200" y="2209800"/>
                <a:ext cx="4953000" cy="992188"/>
                <a:chOff x="1981200" y="2209800"/>
                <a:chExt cx="4953000" cy="992188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6324600" y="2209800"/>
                  <a:ext cx="6096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 rot="5400000">
                  <a:off x="6553200" y="2590800"/>
                  <a:ext cx="7620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Arrow Connector 145"/>
                <p:cNvCxnSpPr/>
                <p:nvPr/>
              </p:nvCxnSpPr>
              <p:spPr>
                <a:xfrm>
                  <a:off x="1981200" y="3200400"/>
                  <a:ext cx="304800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2057400" y="2514600"/>
                <a:ext cx="4724400" cy="1754188"/>
                <a:chOff x="2057400" y="2514600"/>
                <a:chExt cx="4724400" cy="1754188"/>
              </a:xfrm>
            </p:grpSpPr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6324600" y="2514600"/>
                  <a:ext cx="4572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rot="5400000">
                  <a:off x="6019800" y="3276600"/>
                  <a:ext cx="15240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 rot="5400000">
                  <a:off x="1943100" y="4152900"/>
                  <a:ext cx="2286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Arrow Connector 161"/>
                <p:cNvCxnSpPr/>
                <p:nvPr/>
              </p:nvCxnSpPr>
              <p:spPr>
                <a:xfrm>
                  <a:off x="2057400" y="4267200"/>
                  <a:ext cx="228600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71" name="Straight Connector 143"/>
          <p:cNvCxnSpPr/>
          <p:nvPr/>
        </p:nvCxnSpPr>
        <p:spPr>
          <a:xfrm rot="5400000">
            <a:off x="1866900" y="3619500"/>
            <a:ext cx="228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139"/>
          <p:cNvCxnSpPr/>
          <p:nvPr/>
        </p:nvCxnSpPr>
        <p:spPr>
          <a:xfrm rot="10800000">
            <a:off x="1981200" y="3505200"/>
            <a:ext cx="495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155"/>
          <p:cNvCxnSpPr/>
          <p:nvPr/>
        </p:nvCxnSpPr>
        <p:spPr>
          <a:xfrm rot="10800000">
            <a:off x="2057400" y="4572000"/>
            <a:ext cx="4724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 bwMode="auto">
          <a:xfrm>
            <a:off x="304800" y="762005"/>
            <a:ext cx="4343400" cy="1523999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. .</a:t>
            </a: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int value = . . .;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 . 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if (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fbChain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!= null)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fbChain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(val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ue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);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. . .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pPr algn="ctr">
              <a:spcAft>
                <a:spcPts val="1000"/>
              </a:spcAft>
            </a:pP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Flowchart: Document 18"/>
          <p:cNvSpPr/>
          <p:nvPr/>
        </p:nvSpPr>
        <p:spPr bwMode="auto">
          <a:xfrm>
            <a:off x="304800" y="1981200"/>
            <a:ext cx="8382000" cy="914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lang="ru-RU" sz="1500" dirty="0" smtClean="0">
                <a:latin typeface="Consolas" pitchFamily="49" charset="0"/>
                <a:cs typeface="Consolas" pitchFamily="49" charset="0"/>
              </a:rPr>
              <a:t>fbChain = (Feedback)</a:t>
            </a:r>
            <a:r>
              <a:rPr lang="ru-RU" sz="1500" dirty="0" err="1" smtClean="0">
                <a:latin typeface="Consolas" pitchFamily="49" charset="0"/>
                <a:cs typeface="Consolas" pitchFamily="49" charset="0"/>
              </a:rPr>
              <a:t>Delegate.Remove</a:t>
            </a:r>
            <a:r>
              <a:rPr lang="ru-RU" sz="1500" dirty="0" smtClean="0">
                <a:latin typeface="Consolas" pitchFamily="49" charset="0"/>
                <a:cs typeface="Consolas" pitchFamily="49" charset="0"/>
              </a:rPr>
              <a:t>(fbChain, new Feedback(FeedbackToMsgBox));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Групповые делегаты</a:t>
            </a:r>
            <a:endParaRPr lang="ru-RU" dirty="0"/>
          </a:p>
        </p:txBody>
      </p:sp>
      <p:grpSp>
        <p:nvGrpSpPr>
          <p:cNvPr id="9" name="Group 8"/>
          <p:cNvGrpSpPr/>
          <p:nvPr/>
        </p:nvGrpSpPr>
        <p:grpSpPr>
          <a:xfrm>
            <a:off x="7162800" y="3718936"/>
            <a:ext cx="1447800" cy="1219200"/>
            <a:chOff x="6248400" y="4191000"/>
            <a:chExt cx="673100" cy="577850"/>
          </a:xfrm>
        </p:grpSpPr>
        <p:pic>
          <p:nvPicPr>
            <p:cNvPr id="5" name="Picture 25" descr="Application_Consol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48400" y="4191000"/>
              <a:ext cx="652463" cy="577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6" descr="LOGO_Windows_Vista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29400" y="4343400"/>
              <a:ext cx="292100" cy="258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Picture 2" descr="C:\Users\antonyn.CONTENTM\Desktop\MSL PNG Library\Command_Prompt.png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58627" y="2423540"/>
            <a:ext cx="1451974" cy="1286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 descr="C:\Users\antonyn.CONTENTM\Desktop\MSL PNG Library\Metadata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269922" y="5029710"/>
            <a:ext cx="1296289" cy="1371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 bwMode="auto">
          <a:xfrm>
            <a:off x="3429000" y="4015115"/>
            <a:ext cx="2667000" cy="533400"/>
          </a:xfrm>
          <a:prstGeom prst="round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smtClean="0"/>
              <a:t>FeedbackToConsole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3429000" y="4785736"/>
            <a:ext cx="2667000" cy="533400"/>
          </a:xfrm>
          <a:prstGeom prst="round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smtClean="0"/>
              <a:t>FeedbackToMsgBox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3429000" y="5563110"/>
            <a:ext cx="2667000" cy="533400"/>
          </a:xfrm>
          <a:prstGeom prst="round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smtClean="0"/>
              <a:t>FeedbackToFile</a:t>
            </a:r>
          </a:p>
        </p:txBody>
      </p:sp>
      <p:pic>
        <p:nvPicPr>
          <p:cNvPr id="14" name="Picture 1" descr="C:\Users\mike\Pictures\MSL PNG Library\arrow01_01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 rot="3811078">
            <a:off x="2686944" y="4321155"/>
            <a:ext cx="918454" cy="68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" descr="C:\Users\mike\Pictures\MSL PNG Library\arrow01_01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 rot="3811078">
            <a:off x="2763144" y="5327128"/>
            <a:ext cx="918454" cy="68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arrow03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9228464" flipV="1">
            <a:off x="5839196" y="3803961"/>
            <a:ext cx="1368438" cy="309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arrow03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0748526" flipV="1">
            <a:off x="5884442" y="5649936"/>
            <a:ext cx="1368438" cy="309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arrow03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0199213" flipV="1">
            <a:off x="5872680" y="4663225"/>
            <a:ext cx="1368438" cy="309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" descr="C:\Users\mike\Pictures\MSL PNG Library\arrow01_01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 rot="3811078">
            <a:off x="2498446" y="4778924"/>
            <a:ext cx="1600789" cy="68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0" grpId="0" animBg="1"/>
      <p:bldP spid="10" grpId="1" animBg="1"/>
      <p:bldP spid="10" grpId="2" animBg="1"/>
      <p:bldP spid="12" grpId="0" animBg="1"/>
      <p:bldP spid="12" grpId="1" animBg="1"/>
      <p:bldP spid="13" grpId="0" animBg="1"/>
      <p:bldP spid="13" grpId="1" animBg="1"/>
      <p:bldP spid="13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Групповые делегаты</a:t>
            </a:r>
            <a:endParaRPr lang="ru-RU"/>
          </a:p>
        </p:txBody>
      </p:sp>
      <p:sp>
        <p:nvSpPr>
          <p:cNvPr id="4" name="Flowchart: Document 3"/>
          <p:cNvSpPr/>
          <p:nvPr/>
        </p:nvSpPr>
        <p:spPr bwMode="auto">
          <a:xfrm>
            <a:off x="304800" y="762000"/>
            <a:ext cx="6248400" cy="37338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smtClean="0">
              <a:latin typeface="Consolas" pitchFamily="49" charset="0"/>
              <a:cs typeface="Consolas" pitchFamily="49" charset="0"/>
            </a:endParaRPr>
          </a:p>
          <a:p>
            <a:endParaRPr lang="ru-RU" sz="160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DelegateIntro di;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. . .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Feedback fb1 = new Feedback(FeedbackToConsole);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Feedback fb2 = new Feedback(FeedbackToMsgBox);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Feedback fb3 = new Feedback(di.FeedbackToFile);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. . .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Feedback fbChain = null;</a:t>
            </a:r>
          </a:p>
          <a:p>
            <a:r>
              <a:rPr lang="ru-RU" sz="1600" b="1" smtClean="0">
                <a:latin typeface="Consolas" pitchFamily="49" charset="0"/>
                <a:cs typeface="Consolas" pitchFamily="49" charset="0"/>
              </a:rPr>
              <a:t>fbChain += fb1;</a:t>
            </a:r>
          </a:p>
          <a:p>
            <a:r>
              <a:rPr lang="ru-RU" sz="1600" b="1" smtClean="0">
                <a:latin typeface="Consolas" pitchFamily="49" charset="0"/>
                <a:cs typeface="Consolas" pitchFamily="49" charset="0"/>
              </a:rPr>
              <a:t>fbChain += fb2;</a:t>
            </a:r>
          </a:p>
          <a:p>
            <a:r>
              <a:rPr lang="ru-RU" sz="1600" b="1" smtClean="0">
                <a:latin typeface="Consolas" pitchFamily="49" charset="0"/>
                <a:cs typeface="Consolas" pitchFamily="49" charset="0"/>
              </a:rPr>
              <a:t>fbChain += fb3;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. . .</a:t>
            </a:r>
          </a:p>
          <a:p>
            <a:r>
              <a:rPr lang="ru-RU" sz="1600" b="1" smtClean="0">
                <a:latin typeface="Consolas" pitchFamily="49" charset="0"/>
                <a:cs typeface="Consolas" pitchFamily="49" charset="0"/>
              </a:rPr>
              <a:t>fbChain -= new Feedback(FeedbackToMsgBox);</a:t>
            </a:r>
          </a:p>
          <a:p>
            <a:pPr algn="ctr">
              <a:spcAft>
                <a:spcPts val="1000"/>
              </a:spcAft>
            </a:pPr>
            <a:endParaRPr lang="ru-RU" sz="160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Flowchart: Document 4"/>
          <p:cNvSpPr/>
          <p:nvPr/>
        </p:nvSpPr>
        <p:spPr bwMode="auto">
          <a:xfrm>
            <a:off x="2819400" y="4267200"/>
            <a:ext cx="6019800" cy="19050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endParaRPr lang="ru-RU" sz="1600" b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fbChain = (Feedback)Delegate.Combine(fbChain, fb2);</a:t>
            </a:r>
          </a:p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fbChain = (Feedback)Delegate.Combine(fbChain, fb2);</a:t>
            </a:r>
          </a:p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fbChain = (Feedback)Delegate.Combine(fbChain, fb3);</a:t>
            </a:r>
          </a:p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. . .</a:t>
            </a:r>
          </a:p>
          <a:p>
            <a:pPr>
              <a:spcAft>
                <a:spcPts val="1000"/>
              </a:spcAft>
            </a:pP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fbChain = (Feedback)</a:t>
            </a:r>
            <a:r>
              <a:rPr lang="ru-RU" sz="1600" b="1" dirty="0" err="1" smtClean="0">
                <a:latin typeface="Consolas" pitchFamily="49" charset="0"/>
                <a:cs typeface="Consolas" pitchFamily="49" charset="0"/>
              </a:rPr>
              <a:t>Delegate.Remove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(fbChain, new  Feedback(FeedbackToMsgBox));</a:t>
            </a:r>
          </a:p>
          <a:p>
            <a:pPr algn="ctr">
              <a:spcAft>
                <a:spcPts val="1000"/>
              </a:spcAft>
            </a:pP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Групповые делегаты</a:t>
            </a:r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55" y="838200"/>
            <a:ext cx="7758545" cy="53830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091" y="6324600"/>
            <a:ext cx="159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InvocationList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12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Зачем нужны делегаты?</a:t>
            </a:r>
            <a:endParaRPr lang="ru-RU"/>
          </a:p>
        </p:txBody>
      </p:sp>
      <p:sp>
        <p:nvSpPr>
          <p:cNvPr id="4" name="Rounded Rectangle 3"/>
          <p:cNvSpPr/>
          <p:nvPr/>
        </p:nvSpPr>
        <p:spPr bwMode="auto">
          <a:xfrm>
            <a:off x="304800" y="762000"/>
            <a:ext cx="8610600" cy="5334000"/>
          </a:xfrm>
          <a:prstGeom prst="roundRect">
            <a:avLst/>
          </a:prstGeom>
          <a:solidFill>
            <a:srgbClr val="A2CEF6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ru-RU" b="1" i="0" u="none" strike="noStrike" cap="none" normalizeH="0" baseline="0" smtClean="0">
              <a:ln>
                <a:noFill/>
              </a:ln>
              <a:solidFill>
                <a:srgbClr val="17365D"/>
              </a:solidFill>
              <a:effectLst/>
              <a:cs typeface="Times New Roman" pitchFamily="18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33400" y="1295400"/>
            <a:ext cx="7086600" cy="990600"/>
          </a:xfrm>
          <a:prstGeom prst="roundRec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Методы определяются динамически во время выполнения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533400" y="2743200"/>
            <a:ext cx="7086600" cy="990600"/>
          </a:xfrm>
          <a:prstGeom prst="roundRec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Методы обратного вызова</a:t>
            </a:r>
            <a:endParaRPr kumimoji="0" lang="ru-RU" b="1" i="0" u="none" strike="noStrike" cap="none" normalizeH="0" baseline="0" smtClean="0">
              <a:ln>
                <a:noFill/>
              </a:ln>
              <a:solidFill>
                <a:srgbClr val="17365D"/>
              </a:solidFill>
              <a:effectLst/>
              <a:cs typeface="Times New Roman" pitchFamily="18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533400" y="4191000"/>
            <a:ext cx="7086600" cy="990600"/>
          </a:xfrm>
          <a:prstGeom prst="roundRec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Групповые (multicast) операции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705600" y="4114800"/>
            <a:ext cx="2209800" cy="1447800"/>
            <a:chOff x="6705600" y="4114800"/>
            <a:chExt cx="2209800" cy="1447800"/>
          </a:xfrm>
        </p:grpSpPr>
        <p:pic>
          <p:nvPicPr>
            <p:cNvPr id="15" name="Picture 13" descr="Method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30705" y="4542195"/>
              <a:ext cx="884695" cy="665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2" descr="Method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07085" y="4114800"/>
              <a:ext cx="884695" cy="665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5" descr="arrow03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20873009">
              <a:off x="6705600" y="4430004"/>
              <a:ext cx="1071966" cy="217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6" descr="arrow03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881247" y="4611646"/>
              <a:ext cx="1071966" cy="217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7" descr="arrow03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588365">
              <a:off x="6730139" y="4793289"/>
              <a:ext cx="1071966" cy="217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14" descr="Method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45831" y="4897467"/>
              <a:ext cx="884695" cy="665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4" name="Content Placeholder 23" descr="synchronize.png"/>
          <p:cNvPicPr>
            <a:picLocks noGrp="1" noChangeAspect="1"/>
          </p:cNvPicPr>
          <p:nvPr>
            <p:ph sz="quarter" idx="10"/>
          </p:nvPr>
        </p:nvPicPr>
        <p:blipFill>
          <a:blip r:embed="rId4" cstate="print"/>
          <a:stretch>
            <a:fillRect/>
          </a:stretch>
        </p:blipFill>
        <p:spPr>
          <a:xfrm>
            <a:off x="7696200" y="2667000"/>
            <a:ext cx="1066800" cy="1066800"/>
          </a:xfrm>
        </p:spPr>
      </p:pic>
      <p:pic>
        <p:nvPicPr>
          <p:cNvPr id="25" name="Picture 24" descr="adobehelpcenter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000" y="1219200"/>
            <a:ext cx="1219200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7"/>
    </mc:Choice>
    <mc:Fallback xmlns="">
      <p:transition spd="slow" advTm="145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Ковариация и </a:t>
            </a:r>
            <a:r>
              <a:rPr lang="ru-RU" dirty="0" err="1" smtClean="0"/>
              <a:t>контравариация</a:t>
            </a:r>
            <a:r>
              <a:rPr lang="ru-RU" dirty="0" smtClean="0"/>
              <a:t> делегатов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44172" y="762000"/>
            <a:ext cx="6492169" cy="57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80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Определение анонимных методов</a:t>
            </a:r>
            <a:endParaRPr lang="ru-RU"/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 bwMode="auto">
          <a:xfrm>
            <a:off x="409577" y="1000129"/>
            <a:ext cx="7751763" cy="438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74625" indent="-174625">
              <a:lnSpc>
                <a:spcPct val="90000"/>
              </a:lnSpc>
              <a:spcBef>
                <a:spcPct val="70000"/>
              </a:spcBef>
              <a:buClr>
                <a:schemeClr val="hlink"/>
              </a:buClr>
              <a:buSzPct val="90000"/>
              <a:buFontTx/>
              <a:buChar char="•"/>
            </a:pPr>
            <a:endParaRPr lang="ru-RU" sz="2000"/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304800" y="762000"/>
            <a:ext cx="2667000" cy="16764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274320" tIns="0" anchor="ctr"/>
          <a:lstStyle/>
          <a:p>
            <a:pPr eaLnBrk="0" hangingPunct="0">
              <a:buClr>
                <a:srgbClr val="DC0081"/>
              </a:buClr>
              <a:buFont typeface="Wingdings" pitchFamily="2" charset="2"/>
              <a:buNone/>
            </a:pPr>
            <a:r>
              <a:rPr lang="ru-RU" dirty="0" smtClean="0"/>
              <a:t>Добавление анонимного метода в качестве целевого метода для делегата</a:t>
            </a:r>
            <a:endParaRPr lang="ru-RU" b="0" dirty="0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3429000" y="762000"/>
            <a:ext cx="2879725" cy="13716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274320" tIns="0" anchor="ctr"/>
          <a:lstStyle/>
          <a:p>
            <a:pPr eaLnBrk="0" hangingPunct="0">
              <a:buClr>
                <a:srgbClr val="DC0081"/>
              </a:buClr>
              <a:buFont typeface="Wingdings" pitchFamily="2" charset="2"/>
              <a:buNone/>
            </a:pPr>
            <a:r>
              <a:rPr lang="ru-RU" dirty="0" smtClean="0"/>
              <a:t>Для определения анонимного метода используется ключевое слово delegate</a:t>
            </a:r>
            <a:endParaRPr lang="ru-RU" b="0" dirty="0"/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6477001" y="762004"/>
            <a:ext cx="2438401" cy="1447799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tIns="0" rIns="72000" anchor="ctr"/>
          <a:lstStyle/>
          <a:p>
            <a:pPr eaLnBrk="0" hangingPunct="0">
              <a:buClr>
                <a:srgbClr val="DC0081"/>
              </a:buClr>
              <a:buFont typeface="Wingdings" pitchFamily="2" charset="2"/>
              <a:buNone/>
            </a:pPr>
            <a:r>
              <a:rPr lang="ru-RU" smtClean="0"/>
              <a:t>Для анонимного метода можно указать имена параметров и типов</a:t>
            </a:r>
            <a:endParaRPr lang="ru-RU" b="0"/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286608" y="5486400"/>
            <a:ext cx="8628791" cy="762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0" anchor="ctr"/>
          <a:lstStyle/>
          <a:p>
            <a:pPr eaLnBrk="0" hangingPunct="0">
              <a:buClr>
                <a:srgbClr val="DC0081"/>
              </a:buClr>
              <a:buFont typeface="Wingdings" pitchFamily="2" charset="2"/>
              <a:buNone/>
            </a:pPr>
            <a:r>
              <a:rPr lang="ru-RU" dirty="0" smtClean="0"/>
              <a:t>Тип  возвращаемого значения не указывается; компилятор будет работать исходя из возвращаемого типа в зависимости от контекста</a:t>
            </a:r>
            <a:endParaRPr lang="ru-RU" dirty="0"/>
          </a:p>
        </p:txBody>
      </p:sp>
      <p:sp>
        <p:nvSpPr>
          <p:cNvPr id="25" name="Flowchart: Document 24"/>
          <p:cNvSpPr/>
          <p:nvPr/>
        </p:nvSpPr>
        <p:spPr bwMode="auto">
          <a:xfrm>
            <a:off x="1143000" y="2819400"/>
            <a:ext cx="7772400" cy="1676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myDelegateInstance += new myDelegate (delegate (int parameter)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// Perform operation.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return 10;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});</a:t>
            </a:r>
          </a:p>
          <a:p>
            <a:pPr algn="ctr">
              <a:spcAft>
                <a:spcPts val="1000"/>
              </a:spcAft>
            </a:pP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99161">
            <a:off x="2274686" y="2492161"/>
            <a:ext cx="2477629" cy="225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182013">
            <a:off x="6840038" y="2270257"/>
            <a:ext cx="1301110" cy="188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706459" flipV="1">
            <a:off x="4857543" y="2391707"/>
            <a:ext cx="1265215" cy="255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AutoShape 4"/>
          <p:cNvSpPr>
            <a:spLocks noChangeArrowheads="1"/>
          </p:cNvSpPr>
          <p:nvPr/>
        </p:nvSpPr>
        <p:spPr bwMode="auto">
          <a:xfrm>
            <a:off x="286608" y="4648200"/>
            <a:ext cx="3124200" cy="6858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274320" tIns="0" anchor="ctr"/>
          <a:lstStyle/>
          <a:p>
            <a:pPr eaLnBrk="0" hangingPunct="0">
              <a:lnSpc>
                <a:spcPct val="165000"/>
              </a:lnSpc>
              <a:buClr>
                <a:srgbClr val="DC0081"/>
              </a:buClr>
              <a:buFont typeface="Wingdings" pitchFamily="2" charset="2"/>
              <a:buNone/>
            </a:pPr>
            <a:r>
              <a:rPr lang="ru-RU" dirty="0" smtClean="0"/>
              <a:t>Тело  анонимного метода</a:t>
            </a:r>
            <a:endParaRPr lang="ru-RU" dirty="0"/>
          </a:p>
        </p:txBody>
      </p:sp>
      <p:pic>
        <p:nvPicPr>
          <p:cNvPr id="16" name="Picture 14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9529666">
            <a:off x="1016935" y="4201576"/>
            <a:ext cx="1953999" cy="275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Определение анонимных методов</a:t>
            </a:r>
            <a:endParaRPr lang="ru-RU" dirty="0"/>
          </a:p>
        </p:txBody>
      </p:sp>
      <p:sp>
        <p:nvSpPr>
          <p:cNvPr id="4" name="Flowchart: Document 3"/>
          <p:cNvSpPr/>
          <p:nvPr/>
        </p:nvSpPr>
        <p:spPr bwMode="auto">
          <a:xfrm>
            <a:off x="304800" y="762000"/>
            <a:ext cx="8610600" cy="5791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delegate int myDelegate(int number);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myDelegate myDelegateInstance = null;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public void addAnonymousMethodsToDelegate()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   // Add an anonymous method to the delegate.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   // Do not specify any parameters.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500" b="1" dirty="0" smtClean="0">
                <a:latin typeface="Consolas" pitchFamily="49" charset="0"/>
                <a:cs typeface="Consolas" pitchFamily="49" charset="0"/>
              </a:rPr>
              <a:t>myDelegateInstance += new myDelegate(delegate</a:t>
            </a:r>
          </a:p>
          <a:p>
            <a:r>
              <a:rPr lang="ru-RU" sz="1500" b="1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500" b="1" dirty="0" smtClean="0">
                <a:latin typeface="Consolas" pitchFamily="49" charset="0"/>
                <a:cs typeface="Consolas" pitchFamily="49" charset="0"/>
              </a:rPr>
              <a:t>        // Perform operation.</a:t>
            </a:r>
          </a:p>
          <a:p>
            <a:r>
              <a:rPr lang="ru-RU" sz="1500" b="1" dirty="0" smtClean="0">
                <a:latin typeface="Consolas" pitchFamily="49" charset="0"/>
                <a:cs typeface="Consolas" pitchFamily="49" charset="0"/>
              </a:rPr>
              <a:t>        return 5;</a:t>
            </a:r>
          </a:p>
          <a:p>
            <a:r>
              <a:rPr lang="ru-RU" sz="1500" b="1" dirty="0" smtClean="0">
                <a:latin typeface="Consolas" pitchFamily="49" charset="0"/>
                <a:cs typeface="Consolas" pitchFamily="49" charset="0"/>
              </a:rPr>
              <a:t>    });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   // Add an anonymous method to the delegate.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   // Specify parameters; the parameters must match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   // the signature of the delegate.</a:t>
            </a:r>
          </a:p>
          <a:p>
            <a:r>
              <a:rPr lang="ru-RU" sz="1500" b="1" dirty="0" smtClean="0">
                <a:latin typeface="Consolas" pitchFamily="49" charset="0"/>
                <a:cs typeface="Consolas" pitchFamily="49" charset="0"/>
              </a:rPr>
              <a:t>    myDelegateInstance += new myDelegate(delegate(int parameter)</a:t>
            </a:r>
          </a:p>
          <a:p>
            <a:r>
              <a:rPr lang="ru-RU" sz="1500" b="1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500" b="1" dirty="0" smtClean="0">
                <a:latin typeface="Consolas" pitchFamily="49" charset="0"/>
                <a:cs typeface="Consolas" pitchFamily="49" charset="0"/>
              </a:rPr>
              <a:t>        return 10;</a:t>
            </a:r>
          </a:p>
          <a:p>
            <a:r>
              <a:rPr lang="ru-RU" sz="1500" b="1" dirty="0" smtClean="0">
                <a:latin typeface="Consolas" pitchFamily="49" charset="0"/>
                <a:cs typeface="Consolas" pitchFamily="49" charset="0"/>
              </a:rPr>
              <a:t>    });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   // Invoke the delegate.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500" b="1" dirty="0" smtClean="0">
                <a:latin typeface="Consolas" pitchFamily="49" charset="0"/>
                <a:cs typeface="Consolas" pitchFamily="49" charset="0"/>
              </a:rPr>
              <a:t>int returnedValue = myDelegateInstance(2);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   // returnedValue = 10 (as second method is called last).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ctr">
              <a:spcAft>
                <a:spcPts val="1000"/>
              </a:spcAft>
            </a:pPr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Определение анонимных методов</a:t>
            </a:r>
            <a:endParaRPr lang="ru-RU" dirty="0"/>
          </a:p>
        </p:txBody>
      </p:sp>
      <p:sp>
        <p:nvSpPr>
          <p:cNvPr id="4" name="Flowchart: Document 3"/>
          <p:cNvSpPr/>
          <p:nvPr/>
        </p:nvSpPr>
        <p:spPr bwMode="auto">
          <a:xfrm>
            <a:off x="304800" y="762000"/>
            <a:ext cx="8610600" cy="20193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arn-CL" sz="1500" dirty="0" smtClean="0">
                <a:latin typeface="Consolas" pitchFamily="49" charset="0"/>
                <a:cs typeface="Consolas" pitchFamily="49" charset="0"/>
              </a:rPr>
              <a:t>delegate </a:t>
            </a:r>
            <a:r>
              <a:rPr lang="arn-CL" sz="1500" dirty="0">
                <a:latin typeface="Consolas" pitchFamily="49" charset="0"/>
                <a:cs typeface="Consolas" pitchFamily="49" charset="0"/>
              </a:rPr>
              <a:t>void DelegateType();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. . .</a:t>
            </a:r>
            <a:endParaRPr lang="arn-CL" sz="1500" dirty="0">
              <a:latin typeface="Consolas" pitchFamily="49" charset="0"/>
              <a:cs typeface="Consolas" pitchFamily="49" charset="0"/>
            </a:endParaRPr>
          </a:p>
          <a:p>
            <a:r>
              <a:rPr lang="arn-CL" sz="1500" dirty="0" smtClean="0">
                <a:latin typeface="Consolas" pitchFamily="49" charset="0"/>
                <a:cs typeface="Consolas" pitchFamily="49" charset="0"/>
              </a:rPr>
              <a:t>DelegateType </a:t>
            </a:r>
            <a:r>
              <a:rPr lang="arn-CL" sz="1500" dirty="0">
                <a:latin typeface="Consolas" pitchFamily="49" charset="0"/>
                <a:cs typeface="Consolas" pitchFamily="49" charset="0"/>
              </a:rPr>
              <a:t>delegateInstance = </a:t>
            </a:r>
            <a:r>
              <a:rPr lang="arn-CL" sz="1500" dirty="0" smtClean="0">
                <a:latin typeface="Consolas" pitchFamily="49" charset="0"/>
                <a:cs typeface="Consolas" pitchFamily="49" charset="0"/>
              </a:rPr>
              <a:t>delegate</a:t>
            </a:r>
            <a:r>
              <a:rPr lang="arn-CL" sz="1500" dirty="0">
                <a:latin typeface="Consolas" pitchFamily="49" charset="0"/>
                <a:cs typeface="Consolas" pitchFamily="49" charset="0"/>
              </a:rPr>
              <a:t>() { Console.WriteLine("Hello"); };</a:t>
            </a:r>
          </a:p>
          <a:p>
            <a:r>
              <a:rPr lang="arn-CL" sz="1500" dirty="0" smtClean="0">
                <a:latin typeface="Consolas" pitchFamily="49" charset="0"/>
                <a:cs typeface="Consolas" pitchFamily="49" charset="0"/>
              </a:rPr>
              <a:t>delegateInstance </a:t>
            </a:r>
            <a:r>
              <a:rPr lang="arn-CL" sz="1500" dirty="0">
                <a:latin typeface="Consolas" pitchFamily="49" charset="0"/>
                <a:cs typeface="Consolas" pitchFamily="49" charset="0"/>
              </a:rPr>
              <a:t>+= delegate() { Console.WriteLine("Bonjour"); };</a:t>
            </a:r>
          </a:p>
          <a:p>
            <a:r>
              <a:rPr lang="arn-CL" sz="1500" dirty="0" smtClean="0">
                <a:latin typeface="Consolas" pitchFamily="49" charset="0"/>
                <a:cs typeface="Consolas" pitchFamily="49" charset="0"/>
              </a:rPr>
              <a:t>delegateInstance</a:t>
            </a:r>
            <a:r>
              <a:rPr lang="arn-CL" sz="15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. . .</a:t>
            </a:r>
          </a:p>
        </p:txBody>
      </p:sp>
      <p:sp>
        <p:nvSpPr>
          <p:cNvPr id="3" name="Скругленный прямоугольник 2"/>
          <p:cNvSpPr/>
          <p:nvPr/>
        </p:nvSpPr>
        <p:spPr bwMode="auto">
          <a:xfrm>
            <a:off x="5393236" y="1800864"/>
            <a:ext cx="1295400" cy="83820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0"/>
              </a:spcAft>
            </a:pPr>
            <a:r>
              <a:rPr lang="arn-CL" dirty="0"/>
              <a:t>Hello</a:t>
            </a:r>
          </a:p>
          <a:p>
            <a:pPr algn="just">
              <a:spcAft>
                <a:spcPts val="0"/>
              </a:spcAft>
            </a:pPr>
            <a:r>
              <a:rPr lang="arn-CL" dirty="0"/>
              <a:t>Bonjour</a:t>
            </a:r>
            <a:endParaRPr lang="ru-RU" dirty="0" err="1" smtClean="0"/>
          </a:p>
        </p:txBody>
      </p:sp>
      <p:pic>
        <p:nvPicPr>
          <p:cNvPr id="5" name="Picture 14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429002" y="1944808"/>
            <a:ext cx="1953999" cy="275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Скругленный прямоугольник 5"/>
          <p:cNvSpPr/>
          <p:nvPr/>
        </p:nvSpPr>
        <p:spPr bwMode="auto">
          <a:xfrm>
            <a:off x="304800" y="2895600"/>
            <a:ext cx="8610600" cy="1524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/>
              <a:t>Возвращаемый тип анонимного метода выводится компилятором C# из возвращаемого типа делегата, которому он </a:t>
            </a:r>
            <a:r>
              <a:rPr lang="ru-RU" dirty="0" smtClean="0"/>
              <a:t>присваивается</a:t>
            </a:r>
          </a:p>
          <a:p>
            <a:pPr algn="just">
              <a:spcAft>
                <a:spcPts val="1000"/>
              </a:spcAft>
            </a:pPr>
            <a:r>
              <a:rPr lang="ru-RU" dirty="0" smtClean="0"/>
              <a:t>Тип </a:t>
            </a:r>
            <a:r>
              <a:rPr lang="ru-RU" dirty="0"/>
              <a:t>всегда известен, так как компилятор требует присвоения анонимного метода делегату</a:t>
            </a:r>
            <a:endParaRPr lang="ru-RU" dirty="0" smtClean="0"/>
          </a:p>
        </p:txBody>
      </p:sp>
      <p:sp>
        <p:nvSpPr>
          <p:cNvPr id="7" name="Flowchart: Document 3"/>
          <p:cNvSpPr/>
          <p:nvPr/>
        </p:nvSpPr>
        <p:spPr bwMode="auto">
          <a:xfrm>
            <a:off x="275231" y="4572000"/>
            <a:ext cx="8610600" cy="1219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delegate void DelegateType(params int[] arr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);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 . .</a:t>
            </a: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delegate(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params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int[]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arr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){ Console.WriteLine("Hello");};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Пятно 1 7"/>
          <p:cNvSpPr/>
          <p:nvPr/>
        </p:nvSpPr>
        <p:spPr bwMode="auto">
          <a:xfrm>
            <a:off x="7391400" y="4953000"/>
            <a:ext cx="1371600" cy="1143000"/>
          </a:xfrm>
          <a:prstGeom prst="irregularSeal1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en-US" dirty="0" smtClean="0"/>
              <a:t>CTE</a:t>
            </a:r>
            <a:endParaRPr lang="ru-RU" dirty="0" err="1" smtClean="0"/>
          </a:p>
        </p:txBody>
      </p:sp>
    </p:spTree>
    <p:extLst>
      <p:ext uri="{BB962C8B-B14F-4D97-AF65-F5344CB8AC3E}">
        <p14:creationId xmlns:p14="http://schemas.microsoft.com/office/powerpoint/2010/main" val="334182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Определение анонимных методов</a:t>
            </a:r>
            <a:endParaRPr lang="ru-RU" dirty="0"/>
          </a:p>
        </p:txBody>
      </p:sp>
      <p:sp>
        <p:nvSpPr>
          <p:cNvPr id="4" name="Flowchart: Document 3"/>
          <p:cNvSpPr/>
          <p:nvPr/>
        </p:nvSpPr>
        <p:spPr bwMode="auto">
          <a:xfrm>
            <a:off x="304800" y="762000"/>
            <a:ext cx="8610600" cy="5867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arn-CL" sz="1500" dirty="0" smtClean="0">
                <a:latin typeface="Consolas" pitchFamily="49" charset="0"/>
                <a:cs typeface="Consolas" pitchFamily="49" charset="0"/>
              </a:rPr>
              <a:t>delegate </a:t>
            </a:r>
            <a:r>
              <a:rPr lang="arn-CL" sz="1500" dirty="0">
                <a:latin typeface="Consolas" pitchFamily="49" charset="0"/>
                <a:cs typeface="Consolas" pitchFamily="49" charset="0"/>
              </a:rPr>
              <a:t>int DelegateType(int valTypeParam, string refTypeParam,</a:t>
            </a:r>
          </a:p>
          <a:p>
            <a:pPr lvl="1"/>
            <a:r>
              <a:rPr lang="arn-CL" sz="1500" dirty="0">
                <a:latin typeface="Consolas" pitchFamily="49" charset="0"/>
                <a:cs typeface="Consolas" pitchFamily="49" charset="0"/>
              </a:rPr>
              <a:t>    ref int refParam, out int outParam);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. . .</a:t>
            </a:r>
            <a:endParaRPr lang="ru-RU" sz="1500" dirty="0">
              <a:latin typeface="Consolas" pitchFamily="49" charset="0"/>
              <a:cs typeface="Consolas" pitchFamily="49" charset="0"/>
            </a:endParaRPr>
          </a:p>
          <a:p>
            <a:r>
              <a:rPr lang="arn-CL" sz="1500" dirty="0" smtClean="0">
                <a:latin typeface="Consolas" pitchFamily="49" charset="0"/>
                <a:cs typeface="Consolas" pitchFamily="49" charset="0"/>
              </a:rPr>
              <a:t>DelegateType </a:t>
            </a:r>
            <a:r>
              <a:rPr lang="arn-CL" sz="1500" dirty="0">
                <a:latin typeface="Consolas" pitchFamily="49" charset="0"/>
                <a:cs typeface="Consolas" pitchFamily="49" charset="0"/>
              </a:rPr>
              <a:t>delegateInstance = delegate(</a:t>
            </a:r>
            <a:r>
              <a:rPr lang="arn-CL" sz="1500" b="1" dirty="0">
                <a:latin typeface="Consolas" pitchFamily="49" charset="0"/>
                <a:cs typeface="Consolas" pitchFamily="49" charset="0"/>
              </a:rPr>
              <a:t>int </a:t>
            </a:r>
            <a:r>
              <a:rPr lang="arn-CL" sz="1500" b="1" dirty="0" smtClean="0">
                <a:latin typeface="Consolas" pitchFamily="49" charset="0"/>
                <a:cs typeface="Consolas" pitchFamily="49" charset="0"/>
              </a:rPr>
              <a:t>valTypeParam, </a:t>
            </a:r>
            <a:r>
              <a:rPr lang="arn-CL" sz="1500" b="1" dirty="0">
                <a:latin typeface="Consolas" pitchFamily="49" charset="0"/>
                <a:cs typeface="Consolas" pitchFamily="49" charset="0"/>
              </a:rPr>
              <a:t>string </a:t>
            </a:r>
            <a:r>
              <a:rPr lang="arn-CL" sz="1500" b="1" dirty="0" smtClean="0">
                <a:latin typeface="Consolas" pitchFamily="49" charset="0"/>
                <a:cs typeface="Consolas" pitchFamily="49" charset="0"/>
              </a:rPr>
              <a:t>refTypeParam,</a:t>
            </a:r>
            <a:r>
              <a:rPr lang="ru-RU" sz="1500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arn-CL" sz="1500" b="1" dirty="0" smtClean="0">
                <a:latin typeface="Consolas" pitchFamily="49" charset="0"/>
                <a:cs typeface="Consolas" pitchFamily="49" charset="0"/>
              </a:rPr>
              <a:t>ref </a:t>
            </a:r>
            <a:r>
              <a:rPr lang="arn-CL" sz="1500" b="1" dirty="0">
                <a:latin typeface="Consolas" pitchFamily="49" charset="0"/>
                <a:cs typeface="Consolas" pitchFamily="49" charset="0"/>
              </a:rPr>
              <a:t>int </a:t>
            </a:r>
            <a:r>
              <a:rPr lang="arn-CL" sz="1500" b="1" dirty="0" smtClean="0">
                <a:latin typeface="Consolas" pitchFamily="49" charset="0"/>
                <a:cs typeface="Consolas" pitchFamily="49" charset="0"/>
              </a:rPr>
              <a:t>refParam, </a:t>
            </a:r>
            <a:r>
              <a:rPr lang="arn-CL" sz="1500" b="1" dirty="0">
                <a:latin typeface="Consolas" pitchFamily="49" charset="0"/>
                <a:cs typeface="Consolas" pitchFamily="49" charset="0"/>
              </a:rPr>
              <a:t>out int </a:t>
            </a:r>
            <a:r>
              <a:rPr lang="arn-CL" sz="1500" b="1" dirty="0" smtClean="0">
                <a:latin typeface="Consolas" pitchFamily="49" charset="0"/>
                <a:cs typeface="Consolas" pitchFamily="49" charset="0"/>
              </a:rPr>
              <a:t>outParam</a:t>
            </a:r>
            <a:r>
              <a:rPr lang="arn-CL" sz="1500" dirty="0" smtClean="0">
                <a:latin typeface="Consolas" pitchFamily="49" charset="0"/>
                <a:cs typeface="Consolas" pitchFamily="49" charset="0"/>
              </a:rPr>
              <a:t>)</a:t>
            </a:r>
            <a:endParaRPr lang="arn-CL" sz="1500" dirty="0">
              <a:latin typeface="Consolas" pitchFamily="49" charset="0"/>
              <a:cs typeface="Consolas" pitchFamily="49" charset="0"/>
            </a:endParaRPr>
          </a:p>
          <a:p>
            <a:r>
              <a:rPr lang="arn-CL" sz="1500" dirty="0" smtClean="0">
                <a:latin typeface="Consolas" pitchFamily="49" charset="0"/>
                <a:cs typeface="Consolas" pitchFamily="49" charset="0"/>
              </a:rPr>
              <a:t>{</a:t>
            </a:r>
            <a:endParaRPr lang="arn-CL" sz="1500" dirty="0">
              <a:latin typeface="Consolas" pitchFamily="49" charset="0"/>
              <a:cs typeface="Consolas" pitchFamily="49" charset="0"/>
            </a:endParaRP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500" dirty="0" smtClean="0">
                <a:latin typeface="Consolas" pitchFamily="49" charset="0"/>
                <a:cs typeface="Consolas" pitchFamily="49" charset="0"/>
              </a:rPr>
              <a:t>System.Console.WriteLine</a:t>
            </a:r>
            <a:r>
              <a:rPr lang="arn-CL" sz="1500" dirty="0">
                <a:latin typeface="Consolas" pitchFamily="49" charset="0"/>
                <a:cs typeface="Consolas" pitchFamily="49" charset="0"/>
              </a:rPr>
              <a:t>("Hello valParam:{0} refTypeParam:{1}",</a:t>
            </a:r>
          </a:p>
          <a:p>
            <a:r>
              <a:rPr lang="arn-CL" sz="15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arn-CL" sz="1500" b="1" dirty="0">
                <a:latin typeface="Consolas" pitchFamily="49" charset="0"/>
                <a:cs typeface="Consolas" pitchFamily="49" charset="0"/>
              </a:rPr>
              <a:t>valTypeParam</a:t>
            </a:r>
            <a:r>
              <a:rPr lang="arn-CL" sz="1500" dirty="0">
                <a:latin typeface="Consolas" pitchFamily="49" charset="0"/>
                <a:cs typeface="Consolas" pitchFamily="49" charset="0"/>
              </a:rPr>
              <a:t>, </a:t>
            </a:r>
            <a:r>
              <a:rPr lang="arn-CL" sz="1500" b="1" dirty="0">
                <a:latin typeface="Consolas" pitchFamily="49" charset="0"/>
                <a:cs typeface="Consolas" pitchFamily="49" charset="0"/>
              </a:rPr>
              <a:t>refTypeParam</a:t>
            </a:r>
            <a:r>
              <a:rPr lang="arn-CL" sz="15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500" b="1" dirty="0" smtClean="0">
                <a:latin typeface="Consolas" pitchFamily="49" charset="0"/>
                <a:cs typeface="Consolas" pitchFamily="49" charset="0"/>
              </a:rPr>
              <a:t>refParam</a:t>
            </a:r>
            <a:r>
              <a:rPr lang="arn-CL" sz="1500" dirty="0">
                <a:latin typeface="Consolas" pitchFamily="49" charset="0"/>
                <a:cs typeface="Consolas" pitchFamily="49" charset="0"/>
              </a:rPr>
              <a:t>++;</a:t>
            </a:r>
          </a:p>
          <a:p>
            <a:r>
              <a:rPr lang="arn-CL" sz="15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500" b="1" dirty="0" smtClean="0">
                <a:latin typeface="Consolas" pitchFamily="49" charset="0"/>
                <a:cs typeface="Consolas" pitchFamily="49" charset="0"/>
              </a:rPr>
              <a:t>outParam</a:t>
            </a:r>
            <a:r>
              <a:rPr lang="arn-CL" sz="15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arn-CL" sz="1500" dirty="0">
                <a:latin typeface="Consolas" pitchFamily="49" charset="0"/>
                <a:cs typeface="Consolas" pitchFamily="49" charset="0"/>
              </a:rPr>
              <a:t>= 9;</a:t>
            </a:r>
          </a:p>
          <a:p>
            <a:r>
              <a:rPr lang="arn-CL" sz="15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500" dirty="0" smtClean="0">
                <a:latin typeface="Consolas" pitchFamily="49" charset="0"/>
                <a:cs typeface="Consolas" pitchFamily="49" charset="0"/>
              </a:rPr>
              <a:t>return </a:t>
            </a:r>
            <a:r>
              <a:rPr lang="arn-CL" sz="1500" b="1" dirty="0">
                <a:latin typeface="Consolas" pitchFamily="49" charset="0"/>
                <a:cs typeface="Consolas" pitchFamily="49" charset="0"/>
              </a:rPr>
              <a:t>valTypeParam</a:t>
            </a:r>
            <a:r>
              <a:rPr lang="arn-CL" sz="15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arn-CL" sz="1500" dirty="0" smtClean="0">
                <a:latin typeface="Consolas" pitchFamily="49" charset="0"/>
                <a:cs typeface="Consolas" pitchFamily="49" charset="0"/>
              </a:rPr>
              <a:t>}; </a:t>
            </a:r>
            <a:r>
              <a:rPr lang="arn-CL" sz="1500" dirty="0">
                <a:latin typeface="Consolas" pitchFamily="49" charset="0"/>
                <a:cs typeface="Consolas" pitchFamily="49" charset="0"/>
              </a:rPr>
              <a:t>// </a:t>
            </a:r>
            <a:r>
              <a:rPr lang="ru-RU" sz="1500" dirty="0">
                <a:latin typeface="Consolas" pitchFamily="49" charset="0"/>
                <a:cs typeface="Consolas" pitchFamily="49" charset="0"/>
              </a:rPr>
              <a:t>Конец тела анонимного метода</a:t>
            </a:r>
            <a:r>
              <a:rPr lang="ru-RU" sz="1500" dirty="0" smtClean="0">
                <a:latin typeface="Consolas" pitchFamily="49" charset="0"/>
                <a:cs typeface="Consolas" pitchFamily="49" charset="0"/>
              </a:rPr>
              <a:t>.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. . .</a:t>
            </a:r>
            <a:endParaRPr lang="arn-CL" sz="1500" dirty="0">
              <a:latin typeface="Consolas" pitchFamily="49" charset="0"/>
              <a:cs typeface="Consolas" pitchFamily="49" charset="0"/>
            </a:endParaRPr>
          </a:p>
          <a:p>
            <a:r>
              <a:rPr lang="arn-CL" sz="1500" dirty="0" smtClean="0">
                <a:latin typeface="Consolas" pitchFamily="49" charset="0"/>
                <a:cs typeface="Consolas" pitchFamily="49" charset="0"/>
              </a:rPr>
              <a:t>int </a:t>
            </a:r>
            <a:r>
              <a:rPr lang="arn-CL" sz="1500" dirty="0">
                <a:latin typeface="Consolas" pitchFamily="49" charset="0"/>
                <a:cs typeface="Consolas" pitchFamily="49" charset="0"/>
              </a:rPr>
              <a:t>refVar = 5;</a:t>
            </a:r>
          </a:p>
          <a:p>
            <a:r>
              <a:rPr lang="arn-CL" sz="1500" dirty="0" smtClean="0">
                <a:latin typeface="Consolas" pitchFamily="49" charset="0"/>
                <a:cs typeface="Consolas" pitchFamily="49" charset="0"/>
              </a:rPr>
              <a:t>int </a:t>
            </a:r>
            <a:r>
              <a:rPr lang="arn-CL" sz="1500" dirty="0">
                <a:latin typeface="Consolas" pitchFamily="49" charset="0"/>
                <a:cs typeface="Consolas" pitchFamily="49" charset="0"/>
              </a:rPr>
              <a:t>outVar;</a:t>
            </a:r>
          </a:p>
          <a:p>
            <a:r>
              <a:rPr lang="arn-CL" sz="1500" dirty="0" smtClean="0">
                <a:latin typeface="Consolas" pitchFamily="49" charset="0"/>
                <a:cs typeface="Consolas" pitchFamily="49" charset="0"/>
              </a:rPr>
              <a:t>int </a:t>
            </a:r>
            <a:r>
              <a:rPr lang="arn-CL" sz="1500" dirty="0">
                <a:latin typeface="Consolas" pitchFamily="49" charset="0"/>
                <a:cs typeface="Consolas" pitchFamily="49" charset="0"/>
              </a:rPr>
              <a:t>i = delegateInstance(1, "one", ref refVar, out outVar);</a:t>
            </a:r>
          </a:p>
          <a:p>
            <a:r>
              <a:rPr lang="arn-CL" sz="1500" dirty="0" smtClean="0">
                <a:latin typeface="Consolas" pitchFamily="49" charset="0"/>
                <a:cs typeface="Consolas" pitchFamily="49" charset="0"/>
              </a:rPr>
              <a:t>int </a:t>
            </a:r>
            <a:r>
              <a:rPr lang="arn-CL" sz="1500" dirty="0">
                <a:latin typeface="Consolas" pitchFamily="49" charset="0"/>
                <a:cs typeface="Consolas" pitchFamily="49" charset="0"/>
              </a:rPr>
              <a:t>j = delegateInstance(2, "two", ref refVar, out outVar);</a:t>
            </a:r>
          </a:p>
          <a:p>
            <a:r>
              <a:rPr lang="arn-CL" sz="1500" dirty="0" smtClean="0">
                <a:latin typeface="Consolas" pitchFamily="49" charset="0"/>
                <a:cs typeface="Consolas" pitchFamily="49" charset="0"/>
              </a:rPr>
              <a:t>System.Console.WriteLine</a:t>
            </a:r>
            <a:r>
              <a:rPr lang="arn-CL" sz="1500" dirty="0">
                <a:latin typeface="Consolas" pitchFamily="49" charset="0"/>
                <a:cs typeface="Consolas" pitchFamily="49" charset="0"/>
              </a:rPr>
              <a:t>("i:{0} j:{1} refVar:{2} outVar:{3</a:t>
            </a:r>
            <a:r>
              <a:rPr lang="arn-CL" sz="1500" dirty="0" smtClean="0">
                <a:latin typeface="Consolas" pitchFamily="49" charset="0"/>
                <a:cs typeface="Consolas" pitchFamily="49" charset="0"/>
              </a:rPr>
              <a:t>}", </a:t>
            </a:r>
            <a:r>
              <a:rPr lang="arn-CL" sz="1500" dirty="0">
                <a:latin typeface="Consolas" pitchFamily="49" charset="0"/>
                <a:cs typeface="Consolas" pitchFamily="49" charset="0"/>
              </a:rPr>
              <a:t>i, j, refVar, outVar</a:t>
            </a:r>
            <a:r>
              <a:rPr lang="arn-CL" sz="1500" dirty="0" smtClean="0">
                <a:latin typeface="Consolas" pitchFamily="49" charset="0"/>
                <a:cs typeface="Consolas" pitchFamily="49" charset="0"/>
              </a:rPr>
              <a:t>);</a:t>
            </a:r>
            <a:endParaRPr lang="arn-CL" sz="15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 bwMode="auto">
          <a:xfrm>
            <a:off x="304800" y="5390300"/>
            <a:ext cx="8610600" cy="1086703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Анонимные </a:t>
            </a:r>
            <a:r>
              <a:rPr lang="ru-RU" dirty="0"/>
              <a:t>методы могут принимать аргументы любого </a:t>
            </a:r>
            <a:r>
              <a:rPr lang="ru-RU" dirty="0" smtClean="0"/>
              <a:t>типа</a:t>
            </a:r>
          </a:p>
          <a:p>
            <a:pPr algn="just">
              <a:spcAft>
                <a:spcPts val="1000"/>
              </a:spcAft>
            </a:pPr>
            <a:r>
              <a:rPr lang="ru-RU" dirty="0"/>
              <a:t>М</a:t>
            </a:r>
            <a:r>
              <a:rPr lang="ru-RU" dirty="0" smtClean="0"/>
              <a:t>ожно </a:t>
            </a:r>
            <a:r>
              <a:rPr lang="ru-RU" dirty="0"/>
              <a:t>использовать ключевые слова ref и out, чтобы уточнить, как аргументы передаются в метод</a:t>
            </a:r>
            <a:endParaRPr lang="ru-RU" dirty="0" smtClean="0"/>
          </a:p>
        </p:txBody>
      </p:sp>
      <p:sp>
        <p:nvSpPr>
          <p:cNvPr id="7" name="Скругленный прямоугольник 6"/>
          <p:cNvSpPr/>
          <p:nvPr/>
        </p:nvSpPr>
        <p:spPr bwMode="auto">
          <a:xfrm>
            <a:off x="4343400" y="2819400"/>
            <a:ext cx="4419600" cy="129540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arn-CL" dirty="0"/>
              <a:t>Hello valParam:1 refTypeParam:one</a:t>
            </a:r>
          </a:p>
          <a:p>
            <a:pPr algn="just">
              <a:spcAft>
                <a:spcPts val="1000"/>
              </a:spcAft>
            </a:pPr>
            <a:r>
              <a:rPr lang="arn-CL" dirty="0"/>
              <a:t>Hello valParam:2 refTypeParam:two</a:t>
            </a:r>
          </a:p>
          <a:p>
            <a:pPr algn="just">
              <a:spcAft>
                <a:spcPts val="1000"/>
              </a:spcAft>
            </a:pPr>
            <a:r>
              <a:rPr lang="arn-CL" dirty="0"/>
              <a:t>i:1 j:2 refVar:7 outVar:9</a:t>
            </a:r>
            <a:endParaRPr lang="ru-RU" dirty="0" err="1" smtClean="0"/>
          </a:p>
        </p:txBody>
      </p:sp>
    </p:spTree>
    <p:extLst>
      <p:ext uri="{BB962C8B-B14F-4D97-AF65-F5344CB8AC3E}">
        <p14:creationId xmlns:p14="http://schemas.microsoft.com/office/powerpoint/2010/main" val="6993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Замыкание</a:t>
            </a:r>
            <a:endParaRPr lang="ru-RU" dirty="0"/>
          </a:p>
        </p:txBody>
      </p:sp>
      <p:sp>
        <p:nvSpPr>
          <p:cNvPr id="4" name="Скругленный прямоугольник 5"/>
          <p:cNvSpPr/>
          <p:nvPr/>
        </p:nvSpPr>
        <p:spPr bwMode="auto">
          <a:xfrm>
            <a:off x="277091" y="990600"/>
            <a:ext cx="8610600" cy="3048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/>
              <a:t>Замыкание (англ. </a:t>
            </a:r>
            <a:r>
              <a:rPr lang="ru-RU" dirty="0" err="1"/>
              <a:t>closure</a:t>
            </a:r>
            <a:r>
              <a:rPr lang="ru-RU" dirty="0"/>
              <a:t>) — это процедура, которая ссылается на свободные переменные в </a:t>
            </a:r>
            <a:r>
              <a:rPr lang="ru-RU" dirty="0" smtClean="0"/>
              <a:t>сво</a:t>
            </a:r>
            <a:r>
              <a:rPr lang="ru-RU" dirty="0"/>
              <a:t>е</a:t>
            </a:r>
            <a:r>
              <a:rPr lang="ru-RU" dirty="0" smtClean="0"/>
              <a:t>м </a:t>
            </a:r>
            <a:r>
              <a:rPr lang="ru-RU" dirty="0"/>
              <a:t>лексическом контексте. </a:t>
            </a:r>
            <a:endParaRPr lang="en-US" dirty="0" smtClean="0"/>
          </a:p>
          <a:p>
            <a:pPr algn="just"/>
            <a:endParaRPr lang="ru-RU" dirty="0"/>
          </a:p>
          <a:p>
            <a:pPr algn="just"/>
            <a:r>
              <a:rPr lang="ru-RU" dirty="0"/>
              <a:t>Замыкание, так же как и экземпляр объекта, есть способ представления функциональности и данных, связанных и упакованных вместе.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Замыкания (</a:t>
            </a:r>
            <a:r>
              <a:rPr lang="ru-RU" dirty="0" err="1"/>
              <a:t>closures</a:t>
            </a:r>
            <a:r>
              <a:rPr lang="ru-RU" dirty="0"/>
              <a:t>) представляют собой фрагменты (блоки) кода, который можно использовать в качестве аргументов функций и методов.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8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Замыкание</a:t>
            </a:r>
          </a:p>
        </p:txBody>
      </p:sp>
      <p:sp>
        <p:nvSpPr>
          <p:cNvPr id="4" name="Скругленный прямоугольник 5"/>
          <p:cNvSpPr/>
          <p:nvPr/>
        </p:nvSpPr>
        <p:spPr bwMode="auto">
          <a:xfrm>
            <a:off x="277091" y="990600"/>
            <a:ext cx="8610600" cy="3200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/>
              <a:t>Внешняя переменная (</a:t>
            </a:r>
            <a:r>
              <a:rPr lang="ru-RU" dirty="0" err="1"/>
              <a:t>outer</a:t>
            </a:r>
            <a:r>
              <a:rPr lang="ru-RU" dirty="0"/>
              <a:t> </a:t>
            </a:r>
            <a:r>
              <a:rPr lang="ru-RU" dirty="0" err="1"/>
              <a:t>variable</a:t>
            </a:r>
            <a:r>
              <a:rPr lang="ru-RU" dirty="0"/>
              <a:t>) – это локальная переменная или параметр (</a:t>
            </a:r>
            <a:r>
              <a:rPr lang="ru-RU" dirty="0" smtClean="0"/>
              <a:t>за исключением </a:t>
            </a:r>
            <a:r>
              <a:rPr lang="ru-RU" dirty="0" err="1"/>
              <a:t>ref</a:t>
            </a:r>
            <a:r>
              <a:rPr lang="ru-RU" dirty="0"/>
              <a:t>- и </a:t>
            </a:r>
            <a:r>
              <a:rPr lang="ru-RU" dirty="0" err="1" smtClean="0"/>
              <a:t>out</a:t>
            </a:r>
            <a:r>
              <a:rPr lang="ru-RU" dirty="0" smtClean="0"/>
              <a:t>-параметров), область </a:t>
            </a:r>
            <a:r>
              <a:rPr lang="ru-RU" dirty="0" err="1" smtClean="0"/>
              <a:t>деи</a:t>
            </a:r>
            <a:r>
              <a:rPr lang="ru-RU" dirty="0" err="1"/>
              <a:t>̆</a:t>
            </a:r>
            <a:r>
              <a:rPr lang="ru-RU" dirty="0" err="1" smtClean="0"/>
              <a:t>ствия</a:t>
            </a:r>
            <a:r>
              <a:rPr lang="ru-RU" dirty="0" smtClean="0"/>
              <a:t> </a:t>
            </a:r>
            <a:r>
              <a:rPr lang="ru-RU" dirty="0" err="1" smtClean="0"/>
              <a:t>которои</a:t>
            </a:r>
            <a:r>
              <a:rPr lang="ru-RU" dirty="0" smtClean="0"/>
              <a:t>̆ включает </a:t>
            </a:r>
            <a:r>
              <a:rPr lang="ru-RU" dirty="0" err="1" smtClean="0"/>
              <a:t>анонимныи</a:t>
            </a:r>
            <a:r>
              <a:rPr lang="ru-RU" dirty="0" smtClean="0"/>
              <a:t>̆ метод (</a:t>
            </a:r>
            <a:r>
              <a:rPr lang="ru-RU" dirty="0"/>
              <a:t>ключевое слово </a:t>
            </a:r>
            <a:r>
              <a:rPr lang="ru-RU" dirty="0" err="1"/>
              <a:t>this</a:t>
            </a:r>
            <a:r>
              <a:rPr lang="ru-RU" dirty="0"/>
              <a:t> можно так же рассматривать как локальную переменную, поэтому внутри анонимного метода можно получить доступ ко всем членам текущего класса).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Захваченная внешняя переменная (</a:t>
            </a:r>
            <a:r>
              <a:rPr lang="ru-RU" dirty="0" err="1"/>
              <a:t>captured</a:t>
            </a:r>
            <a:r>
              <a:rPr lang="ru-RU" dirty="0"/>
              <a:t> </a:t>
            </a:r>
            <a:r>
              <a:rPr lang="ru-RU" dirty="0" err="1"/>
              <a:t>outer</a:t>
            </a:r>
            <a:r>
              <a:rPr lang="ru-RU" dirty="0"/>
              <a:t> </a:t>
            </a:r>
            <a:r>
              <a:rPr lang="ru-RU" dirty="0" err="1"/>
              <a:t>variable</a:t>
            </a:r>
            <a:r>
              <a:rPr lang="ru-RU" dirty="0"/>
              <a:t>) или просто захваченная переменная (</a:t>
            </a:r>
            <a:r>
              <a:rPr lang="ru-RU" dirty="0" err="1"/>
              <a:t>captured</a:t>
            </a:r>
            <a:r>
              <a:rPr lang="ru-RU" dirty="0"/>
              <a:t> </a:t>
            </a:r>
            <a:r>
              <a:rPr lang="ru-RU" dirty="0" err="1"/>
              <a:t>variable</a:t>
            </a:r>
            <a:r>
              <a:rPr lang="ru-RU" dirty="0"/>
              <a:t>) – это внешняя переменная, используемая внутри анонимного метода.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1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Замыкание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25" y="1295400"/>
            <a:ext cx="8397712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6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Замыкание</a:t>
            </a:r>
          </a:p>
        </p:txBody>
      </p:sp>
      <p:sp>
        <p:nvSpPr>
          <p:cNvPr id="4" name="Flowchart: Document 3"/>
          <p:cNvSpPr/>
          <p:nvPr/>
        </p:nvSpPr>
        <p:spPr bwMode="auto">
          <a:xfrm>
            <a:off x="304800" y="762000"/>
            <a:ext cx="8610600" cy="5486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700" dirty="0" smtClean="0">
              <a:latin typeface="Consolas"/>
              <a:cs typeface="Consolas"/>
            </a:endParaRPr>
          </a:p>
          <a:p>
            <a:endParaRPr lang="ru-RU" sz="1700" dirty="0" smtClean="0">
              <a:latin typeface="Consolas"/>
              <a:cs typeface="Consolas"/>
            </a:endParaRPr>
          </a:p>
          <a:p>
            <a:r>
              <a:rPr lang="en-US" sz="1700" dirty="0" smtClean="0">
                <a:latin typeface="Consolas"/>
                <a:cs typeface="Consolas"/>
              </a:rPr>
              <a:t>void </a:t>
            </a:r>
            <a:r>
              <a:rPr lang="en-US" sz="1700" dirty="0" err="1">
                <a:latin typeface="Consolas"/>
                <a:cs typeface="Consolas"/>
              </a:rPr>
              <a:t>EnclosingMethod</a:t>
            </a:r>
            <a:r>
              <a:rPr lang="en-US" sz="1700" dirty="0">
                <a:latin typeface="Consolas"/>
                <a:cs typeface="Consolas"/>
              </a:rPr>
              <a:t>(</a:t>
            </a:r>
            <a:r>
              <a:rPr lang="en-US" sz="1700" dirty="0" err="1">
                <a:latin typeface="Consolas"/>
                <a:cs typeface="Consolas"/>
              </a:rPr>
              <a:t>bool</a:t>
            </a:r>
            <a:r>
              <a:rPr lang="en-US" sz="1700" dirty="0">
                <a:latin typeface="Consolas"/>
                <a:cs typeface="Consolas"/>
              </a:rPr>
              <a:t> </a:t>
            </a:r>
            <a:r>
              <a:rPr lang="en-US" sz="1700" b="1" dirty="0">
                <a:latin typeface="Consolas"/>
                <a:cs typeface="Consolas"/>
              </a:rPr>
              <a:t>outerVariable1</a:t>
            </a:r>
            <a:r>
              <a:rPr lang="en-US" sz="1700" dirty="0">
                <a:latin typeface="Consolas"/>
                <a:cs typeface="Consolas"/>
              </a:rPr>
              <a:t>, </a:t>
            </a:r>
            <a:r>
              <a:rPr lang="en-US" sz="1700" b="1" dirty="0">
                <a:latin typeface="Consolas"/>
                <a:cs typeface="Consolas"/>
              </a:rPr>
              <a:t>//1</a:t>
            </a:r>
          </a:p>
          <a:p>
            <a:r>
              <a:rPr lang="en-US" sz="1700" dirty="0">
                <a:latin typeface="Consolas"/>
                <a:cs typeface="Consolas"/>
              </a:rPr>
              <a:t>    ref </a:t>
            </a:r>
            <a:r>
              <a:rPr lang="en-US" sz="1700" dirty="0" err="1">
                <a:latin typeface="Consolas"/>
                <a:cs typeface="Consolas"/>
              </a:rPr>
              <a:t>int</a:t>
            </a:r>
            <a:r>
              <a:rPr lang="en-US" sz="1700" dirty="0">
                <a:latin typeface="Consolas"/>
                <a:cs typeface="Consolas"/>
              </a:rPr>
              <a:t> </a:t>
            </a:r>
            <a:r>
              <a:rPr lang="en-US" sz="1700" b="1" dirty="0" err="1">
                <a:latin typeface="Consolas"/>
                <a:cs typeface="Consolas"/>
              </a:rPr>
              <a:t>nonOuterVariable</a:t>
            </a:r>
            <a:r>
              <a:rPr lang="en-US" sz="1700" b="1" dirty="0">
                <a:latin typeface="Consolas"/>
                <a:cs typeface="Consolas"/>
              </a:rPr>
              <a:t>) //2</a:t>
            </a:r>
          </a:p>
          <a:p>
            <a:r>
              <a:rPr lang="en-US" sz="1700" dirty="0">
                <a:latin typeface="Consolas"/>
                <a:cs typeface="Consolas"/>
              </a:rPr>
              <a:t>{</a:t>
            </a:r>
          </a:p>
          <a:p>
            <a:r>
              <a:rPr lang="fr-FR" sz="1700" dirty="0">
                <a:latin typeface="Consolas"/>
                <a:cs typeface="Consolas"/>
              </a:rPr>
              <a:t>    </a:t>
            </a:r>
            <a:r>
              <a:rPr lang="fr-FR" sz="1700" dirty="0" err="1">
                <a:latin typeface="Consolas"/>
                <a:cs typeface="Consolas"/>
              </a:rPr>
              <a:t>int</a:t>
            </a:r>
            <a:r>
              <a:rPr lang="fr-FR" sz="1700" dirty="0">
                <a:latin typeface="Consolas"/>
                <a:cs typeface="Consolas"/>
              </a:rPr>
              <a:t> </a:t>
            </a:r>
            <a:r>
              <a:rPr lang="fr-FR" sz="1700" b="1" dirty="0">
                <a:latin typeface="Consolas"/>
                <a:cs typeface="Consolas"/>
              </a:rPr>
              <a:t>outerVariable2</a:t>
            </a:r>
            <a:r>
              <a:rPr lang="fr-FR" sz="1700" dirty="0">
                <a:latin typeface="Consolas"/>
                <a:cs typeface="Consolas"/>
              </a:rPr>
              <a:t> = 10; //3</a:t>
            </a:r>
          </a:p>
          <a:p>
            <a:r>
              <a:rPr lang="fr-FR" sz="1700" dirty="0">
                <a:latin typeface="Consolas"/>
                <a:cs typeface="Consolas"/>
              </a:rPr>
              <a:t>    string </a:t>
            </a:r>
            <a:r>
              <a:rPr lang="fr-FR" sz="1700" b="1" dirty="0" err="1">
                <a:latin typeface="Consolas"/>
                <a:cs typeface="Consolas"/>
              </a:rPr>
              <a:t>capturedVariable</a:t>
            </a:r>
            <a:r>
              <a:rPr lang="fr-FR" sz="1700" dirty="0">
                <a:latin typeface="Consolas"/>
                <a:cs typeface="Consolas"/>
              </a:rPr>
              <a:t> = "</a:t>
            </a:r>
            <a:r>
              <a:rPr lang="fr-FR" sz="1700" dirty="0" err="1">
                <a:latin typeface="Consolas"/>
                <a:cs typeface="Consolas"/>
              </a:rPr>
              <a:t>captured</a:t>
            </a:r>
            <a:r>
              <a:rPr lang="fr-FR" sz="1700" dirty="0">
                <a:latin typeface="Consolas"/>
                <a:cs typeface="Consolas"/>
              </a:rPr>
              <a:t>"; //4</a:t>
            </a:r>
          </a:p>
          <a:p>
            <a:r>
              <a:rPr lang="en-US" sz="1700" dirty="0">
                <a:latin typeface="Consolas"/>
                <a:cs typeface="Consolas"/>
              </a:rPr>
              <a:t>    if (outerVariable2 % 2 == 0)</a:t>
            </a:r>
          </a:p>
          <a:p>
            <a:r>
              <a:rPr lang="en-US" sz="1700" dirty="0">
                <a:latin typeface="Consolas"/>
                <a:cs typeface="Consolas"/>
              </a:rPr>
              <a:t>    {</a:t>
            </a:r>
          </a:p>
          <a:p>
            <a:r>
              <a:rPr lang="en-US" sz="1700" dirty="0">
                <a:latin typeface="Consolas"/>
                <a:cs typeface="Consolas"/>
              </a:rPr>
              <a:t>        </a:t>
            </a:r>
            <a:r>
              <a:rPr lang="en-US" sz="1700" dirty="0" err="1">
                <a:latin typeface="Consolas"/>
                <a:cs typeface="Consolas"/>
              </a:rPr>
              <a:t>int</a:t>
            </a:r>
            <a:r>
              <a:rPr lang="en-US" sz="1700" dirty="0">
                <a:latin typeface="Consolas"/>
                <a:cs typeface="Consolas"/>
              </a:rPr>
              <a:t> </a:t>
            </a:r>
            <a:r>
              <a:rPr lang="en-US" sz="1700" b="1" dirty="0" err="1">
                <a:latin typeface="Consolas"/>
                <a:cs typeface="Consolas"/>
              </a:rPr>
              <a:t>normalLocalVariable</a:t>
            </a:r>
            <a:r>
              <a:rPr lang="en-US" sz="1700" dirty="0">
                <a:latin typeface="Consolas"/>
                <a:cs typeface="Consolas"/>
              </a:rPr>
              <a:t> = 5; //5</a:t>
            </a:r>
          </a:p>
          <a:p>
            <a:r>
              <a:rPr lang="en-US" sz="1700" dirty="0">
                <a:latin typeface="Consolas"/>
                <a:cs typeface="Consolas"/>
              </a:rPr>
              <a:t>        </a:t>
            </a:r>
            <a:r>
              <a:rPr lang="en-US" sz="1700" dirty="0" err="1">
                <a:latin typeface="Consolas"/>
                <a:cs typeface="Consolas"/>
              </a:rPr>
              <a:t>Console.WriteLine</a:t>
            </a:r>
            <a:r>
              <a:rPr lang="en-US" sz="1700" dirty="0">
                <a:latin typeface="Consolas"/>
                <a:cs typeface="Consolas"/>
              </a:rPr>
              <a:t>("Normal local variable: {0}", </a:t>
            </a:r>
            <a:r>
              <a:rPr lang="en-US" sz="1700" dirty="0" err="1">
                <a:latin typeface="Consolas"/>
                <a:cs typeface="Consolas"/>
              </a:rPr>
              <a:t>normalLocalVariable</a:t>
            </a:r>
            <a:r>
              <a:rPr lang="en-US" sz="1700" dirty="0">
                <a:latin typeface="Consolas"/>
                <a:cs typeface="Consolas"/>
              </a:rPr>
              <a:t>);</a:t>
            </a:r>
          </a:p>
          <a:p>
            <a:r>
              <a:rPr lang="en-US" sz="1700" dirty="0">
                <a:latin typeface="Consolas"/>
                <a:cs typeface="Consolas"/>
              </a:rPr>
              <a:t>    }</a:t>
            </a:r>
          </a:p>
          <a:p>
            <a:r>
              <a:rPr lang="en-US" sz="1700" dirty="0">
                <a:latin typeface="Consolas"/>
                <a:cs typeface="Consolas"/>
              </a:rPr>
              <a:t>    </a:t>
            </a:r>
            <a:r>
              <a:rPr lang="en-US" sz="1700" dirty="0" err="1">
                <a:latin typeface="Consolas"/>
                <a:cs typeface="Consolas"/>
              </a:rPr>
              <a:t>WaitCallback</a:t>
            </a:r>
            <a:r>
              <a:rPr lang="en-US" sz="1700" dirty="0">
                <a:latin typeface="Consolas"/>
                <a:cs typeface="Consolas"/>
              </a:rPr>
              <a:t> d = delegate(object o)</a:t>
            </a:r>
          </a:p>
          <a:p>
            <a:r>
              <a:rPr lang="en-US" sz="1700" dirty="0">
                <a:latin typeface="Consolas"/>
                <a:cs typeface="Consolas"/>
              </a:rPr>
              <a:t>    {</a:t>
            </a:r>
          </a:p>
          <a:p>
            <a:r>
              <a:rPr lang="en-US" sz="1700" dirty="0">
                <a:latin typeface="Consolas"/>
                <a:cs typeface="Consolas"/>
              </a:rPr>
              <a:t>        </a:t>
            </a:r>
            <a:r>
              <a:rPr lang="en-US" sz="1700" dirty="0" err="1">
                <a:latin typeface="Consolas"/>
                <a:cs typeface="Consolas"/>
              </a:rPr>
              <a:t>int</a:t>
            </a:r>
            <a:r>
              <a:rPr lang="en-US" sz="1700" dirty="0">
                <a:latin typeface="Consolas"/>
                <a:cs typeface="Consolas"/>
              </a:rPr>
              <a:t> </a:t>
            </a:r>
            <a:r>
              <a:rPr lang="en-US" sz="1700" b="1" dirty="0" err="1">
                <a:latin typeface="Consolas"/>
                <a:cs typeface="Consolas"/>
              </a:rPr>
              <a:t>anonymousMethodLocalVariable</a:t>
            </a:r>
            <a:r>
              <a:rPr lang="en-US" sz="1700" dirty="0">
                <a:latin typeface="Consolas"/>
                <a:cs typeface="Consolas"/>
              </a:rPr>
              <a:t> = 12; //6</a:t>
            </a:r>
          </a:p>
          <a:p>
            <a:r>
              <a:rPr lang="en-US" sz="1700" dirty="0">
                <a:latin typeface="Consolas"/>
                <a:cs typeface="Consolas"/>
              </a:rPr>
              <a:t>        </a:t>
            </a:r>
            <a:r>
              <a:rPr lang="en-US" sz="1700" dirty="0" err="1">
                <a:latin typeface="Consolas"/>
                <a:cs typeface="Consolas"/>
              </a:rPr>
              <a:t>Console.WriteLine</a:t>
            </a:r>
            <a:r>
              <a:rPr lang="en-US" sz="1700" dirty="0">
                <a:latin typeface="Consolas"/>
                <a:cs typeface="Consolas"/>
              </a:rPr>
              <a:t>("Captured variable is {0}", </a:t>
            </a:r>
            <a:r>
              <a:rPr lang="en-US" sz="1700" b="1" dirty="0" err="1">
                <a:latin typeface="Consolas"/>
                <a:cs typeface="Consolas"/>
              </a:rPr>
              <a:t>capturedVariable</a:t>
            </a:r>
            <a:r>
              <a:rPr lang="en-US" sz="1700" dirty="0">
                <a:latin typeface="Consolas"/>
                <a:cs typeface="Consolas"/>
              </a:rPr>
              <a:t>);</a:t>
            </a:r>
          </a:p>
          <a:p>
            <a:r>
              <a:rPr lang="en-US" sz="1700" dirty="0">
                <a:latin typeface="Consolas"/>
                <a:cs typeface="Consolas"/>
              </a:rPr>
              <a:t>    };</a:t>
            </a:r>
          </a:p>
          <a:p>
            <a:r>
              <a:rPr lang="en-US" sz="1700" dirty="0">
                <a:latin typeface="Consolas"/>
                <a:cs typeface="Consolas"/>
              </a:rPr>
              <a:t>    </a:t>
            </a:r>
            <a:r>
              <a:rPr lang="en-US" sz="1700" dirty="0" err="1">
                <a:latin typeface="Consolas"/>
                <a:cs typeface="Consolas"/>
              </a:rPr>
              <a:t>ThreadPool.QueueUserWorkItem</a:t>
            </a:r>
            <a:r>
              <a:rPr lang="en-US" sz="1700" dirty="0">
                <a:latin typeface="Consolas"/>
                <a:cs typeface="Consolas"/>
              </a:rPr>
              <a:t>(d, null);</a:t>
            </a:r>
          </a:p>
          <a:p>
            <a:r>
              <a:rPr lang="en-US" sz="1700" dirty="0" smtClean="0">
                <a:latin typeface="Consolas"/>
                <a:cs typeface="Consolas"/>
              </a:rPr>
              <a:t>}</a:t>
            </a:r>
            <a:endParaRPr lang="arn-CL" sz="17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0814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Замыкание</a:t>
            </a:r>
          </a:p>
        </p:txBody>
      </p:sp>
      <p:sp>
        <p:nvSpPr>
          <p:cNvPr id="4" name="Flowchart: Document 3"/>
          <p:cNvSpPr/>
          <p:nvPr/>
        </p:nvSpPr>
        <p:spPr bwMode="auto">
          <a:xfrm>
            <a:off x="304800" y="762000"/>
            <a:ext cx="8610600" cy="5486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arn-CL" sz="1600" dirty="0" smtClean="0">
              <a:latin typeface="Consolas" pitchFamily="49" charset="0"/>
              <a:cs typeface="Consolas" pitchFamily="49" charset="0"/>
            </a:endParaRPr>
          </a:p>
          <a:p>
            <a:endParaRPr lang="arn-CL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class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Program 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 delegate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int DelegateTypeCounter();</a:t>
            </a:r>
          </a:p>
          <a:p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static DelegateTypeCounter MakeCounter()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 {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arn-CL" sz="1600" b="1" dirty="0" smtClean="0">
                <a:latin typeface="Consolas" pitchFamily="49" charset="0"/>
                <a:cs typeface="Consolas" pitchFamily="49" charset="0"/>
              </a:rPr>
              <a:t>int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counter = 0;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   DelegateTypeCounter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delegateInstanceCounter = 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 delegate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{ return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++counter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; };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   return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delegateInstanceCounter;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static void Main() 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{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DelegateTypeCounter counter1 = MakeCounter();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DelegateTypeCounter counter2 = MakeCounter();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System.Console.WriteLine(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counter1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());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System.Console.WriteLine(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counter1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());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System.Console.WriteLine(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counter2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());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System.Console.WriteLine(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counter2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());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Скругленный прямоугольник 6"/>
          <p:cNvSpPr/>
          <p:nvPr/>
        </p:nvSpPr>
        <p:spPr bwMode="auto">
          <a:xfrm>
            <a:off x="6753388" y="3807852"/>
            <a:ext cx="866613" cy="129540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0"/>
              </a:spcAft>
            </a:pPr>
            <a:r>
              <a:rPr lang="arn-CL" dirty="0"/>
              <a:t>1</a:t>
            </a:r>
          </a:p>
          <a:p>
            <a:pPr algn="ctr">
              <a:spcAft>
                <a:spcPts val="0"/>
              </a:spcAft>
            </a:pPr>
            <a:r>
              <a:rPr lang="arn-CL" dirty="0"/>
              <a:t>2</a:t>
            </a:r>
          </a:p>
          <a:p>
            <a:pPr algn="ctr">
              <a:spcAft>
                <a:spcPts val="0"/>
              </a:spcAft>
            </a:pPr>
            <a:r>
              <a:rPr lang="arn-CL" dirty="0"/>
              <a:t>1</a:t>
            </a:r>
          </a:p>
          <a:p>
            <a:pPr algn="ctr">
              <a:spcAft>
                <a:spcPts val="0"/>
              </a:spcAft>
            </a:pPr>
            <a:r>
              <a:rPr lang="arn-CL" dirty="0"/>
              <a:t>2</a:t>
            </a:r>
            <a:endParaRPr lang="ru-RU" dirty="0" err="1" smtClean="0"/>
          </a:p>
        </p:txBody>
      </p:sp>
      <p:pic>
        <p:nvPicPr>
          <p:cNvPr id="8" name="Picture 14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1236784">
            <a:off x="4809663" y="4714458"/>
            <a:ext cx="1953999" cy="275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047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Определение делегата</a:t>
            </a:r>
            <a:endParaRPr lang="ru-RU"/>
          </a:p>
        </p:txBody>
      </p:sp>
      <p:sp>
        <p:nvSpPr>
          <p:cNvPr id="4" name="Rounded Rectangle 3"/>
          <p:cNvSpPr/>
          <p:nvPr/>
        </p:nvSpPr>
        <p:spPr bwMode="auto">
          <a:xfrm>
            <a:off x="304800" y="762000"/>
            <a:ext cx="8610600" cy="685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mtClean="0"/>
              <a:t>Делегат  – это пользовательский тип, который инкапсулирует метод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18448" y="1544472"/>
            <a:ext cx="8610600" cy="1371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mtClean="0"/>
              <a:t>Объект делегата поддерживает три важных фрагмента информации: </a:t>
            </a:r>
          </a:p>
          <a:p>
            <a:pPr marL="531813" indent="-531813">
              <a:buFont typeface="Wingdings" pitchFamily="2" charset="2"/>
              <a:buChar char="q"/>
            </a:pPr>
            <a:r>
              <a:rPr lang="ru-RU" smtClean="0"/>
              <a:t> адрес метода, на котором он вызывается; </a:t>
            </a:r>
          </a:p>
          <a:p>
            <a:pPr marL="531813" indent="-531813">
              <a:buFont typeface="Wingdings" pitchFamily="2" charset="2"/>
              <a:buChar char="q"/>
            </a:pPr>
            <a:r>
              <a:rPr lang="ru-RU" smtClean="0"/>
              <a:t> аргументы метода (если они есть); </a:t>
            </a:r>
          </a:p>
          <a:p>
            <a:pPr marL="531813" indent="-531813">
              <a:buFont typeface="Wingdings" pitchFamily="2" charset="2"/>
              <a:buChar char="q"/>
            </a:pPr>
            <a:r>
              <a:rPr lang="ru-RU" smtClean="0"/>
              <a:t> возвращаемое значение метода (если оно есть).</a:t>
            </a:r>
          </a:p>
        </p:txBody>
      </p:sp>
      <p:sp>
        <p:nvSpPr>
          <p:cNvPr id="6" name="Flowchart: Document 5"/>
          <p:cNvSpPr/>
          <p:nvPr/>
        </p:nvSpPr>
        <p:spPr bwMode="auto">
          <a:xfrm>
            <a:off x="762000" y="3962400"/>
            <a:ext cx="5867400" cy="1219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delegate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void Feedback(int value);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422837" y="3097224"/>
            <a:ext cx="1600200" cy="1204794"/>
            <a:chOff x="3352800" y="3505200"/>
            <a:chExt cx="1600200" cy="1204794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3352800" y="3505200"/>
              <a:ext cx="1600200" cy="5334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just">
                <a:spcAft>
                  <a:spcPts val="1000"/>
                </a:spcAft>
              </a:pPr>
              <a:r>
                <a:rPr lang="ru-RU" smtClean="0"/>
                <a:t>Имя делегата</a:t>
              </a:r>
            </a:p>
          </p:txBody>
        </p:sp>
        <p:pic>
          <p:nvPicPr>
            <p:cNvPr id="8" name="Picture 16" descr="arrow03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6464996">
              <a:off x="3499183" y="4129602"/>
              <a:ext cx="970243" cy="1905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7" name="Group 16"/>
          <p:cNvGrpSpPr/>
          <p:nvPr/>
        </p:nvGrpSpPr>
        <p:grpSpPr>
          <a:xfrm>
            <a:off x="318448" y="3097228"/>
            <a:ext cx="2895600" cy="1349351"/>
            <a:chOff x="381000" y="3505200"/>
            <a:chExt cx="2895600" cy="1349351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381000" y="3505200"/>
              <a:ext cx="2895600" cy="5334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just">
                <a:spcAft>
                  <a:spcPts val="1000"/>
                </a:spcAft>
              </a:pPr>
              <a:r>
                <a:rPr lang="ru-RU" smtClean="0"/>
                <a:t>Ключевое слово </a:t>
              </a:r>
              <a:r>
                <a:rPr lang="ru-RU" smtClean="0">
                  <a:latin typeface="Consolas" pitchFamily="49" charset="0"/>
                  <a:cs typeface="Consolas" pitchFamily="49" charset="0"/>
                </a:rPr>
                <a:t>delegate </a:t>
              </a:r>
              <a:endParaRPr lang="ru-RU" smtClean="0"/>
            </a:p>
          </p:txBody>
        </p:sp>
        <p:pic>
          <p:nvPicPr>
            <p:cNvPr id="10" name="Picture 16" descr="arrow03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4001573">
              <a:off x="1394519" y="4274159"/>
              <a:ext cx="970243" cy="1905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2" name="Group 21"/>
          <p:cNvGrpSpPr/>
          <p:nvPr/>
        </p:nvGrpSpPr>
        <p:grpSpPr>
          <a:xfrm>
            <a:off x="381000" y="4652458"/>
            <a:ext cx="2438400" cy="1443542"/>
            <a:chOff x="381000" y="4652458"/>
            <a:chExt cx="2438400" cy="1443542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381000" y="5562600"/>
              <a:ext cx="2438400" cy="5334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just">
                <a:spcAft>
                  <a:spcPts val="1000"/>
                </a:spcAft>
              </a:pPr>
              <a:r>
                <a:rPr lang="ru-RU" smtClean="0"/>
                <a:t>Модификатор доступа</a:t>
              </a:r>
            </a:p>
          </p:txBody>
        </p:sp>
        <p:pic>
          <p:nvPicPr>
            <p:cNvPr id="14" name="Picture 16" descr="arrow03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17528663">
              <a:off x="463221" y="5069039"/>
              <a:ext cx="1036769" cy="2036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" name="Group 23"/>
          <p:cNvGrpSpPr/>
          <p:nvPr/>
        </p:nvGrpSpPr>
        <p:grpSpPr>
          <a:xfrm>
            <a:off x="4143795" y="4906334"/>
            <a:ext cx="4771646" cy="656266"/>
            <a:chOff x="4143795" y="4906334"/>
            <a:chExt cx="4771646" cy="656266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4953041" y="5029200"/>
              <a:ext cx="3962400" cy="5334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just">
                <a:spcAft>
                  <a:spcPts val="1000"/>
                </a:spcAft>
              </a:pPr>
              <a:r>
                <a:rPr lang="ru-RU" smtClean="0"/>
                <a:t>Сигнатура инкапсулируемого метода</a:t>
              </a:r>
            </a:p>
          </p:txBody>
        </p:sp>
        <p:pic>
          <p:nvPicPr>
            <p:cNvPr id="15" name="Picture 16" descr="arrow03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13403554">
              <a:off x="4143795" y="4906334"/>
              <a:ext cx="1282983" cy="251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3" name="Group 22"/>
          <p:cNvGrpSpPr/>
          <p:nvPr/>
        </p:nvGrpSpPr>
        <p:grpSpPr>
          <a:xfrm>
            <a:off x="2971800" y="4652582"/>
            <a:ext cx="3733800" cy="1519618"/>
            <a:chOff x="2971800" y="4576382"/>
            <a:chExt cx="3733800" cy="1519618"/>
          </a:xfrm>
        </p:grpSpPr>
        <p:sp>
          <p:nvSpPr>
            <p:cNvPr id="21" name="Rounded Rectangle 20"/>
            <p:cNvSpPr/>
            <p:nvPr/>
          </p:nvSpPr>
          <p:spPr bwMode="auto">
            <a:xfrm>
              <a:off x="2971800" y="5562600"/>
              <a:ext cx="3733800" cy="5334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just">
                <a:spcAft>
                  <a:spcPts val="1000"/>
                </a:spcAft>
              </a:pPr>
              <a:r>
                <a:rPr lang="ru-RU" smtClean="0"/>
                <a:t>Тип инкапсулируемого метода</a:t>
              </a:r>
            </a:p>
          </p:txBody>
        </p:sp>
        <p:pic>
          <p:nvPicPr>
            <p:cNvPr id="16" name="Picture 16" descr="arrow03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14094269">
              <a:off x="2761784" y="5076879"/>
              <a:ext cx="1245615" cy="2446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Замыкание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55" y="914400"/>
            <a:ext cx="7510003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Замыкание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18" y="698500"/>
            <a:ext cx="6971571" cy="50927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934200" y="1981200"/>
            <a:ext cx="76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05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Замыкание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64" y="1676400"/>
            <a:ext cx="7683702" cy="3378200"/>
          </a:xfrm>
          <a:prstGeom prst="rect">
            <a:avLst/>
          </a:prstGeom>
          <a:solidFill>
            <a:srgbClr val="C0504D"/>
          </a:solidFill>
        </p:spPr>
      </p:pic>
      <p:cxnSp>
        <p:nvCxnSpPr>
          <p:cNvPr id="6" name="Straight Connector 5"/>
          <p:cNvCxnSpPr/>
          <p:nvPr/>
        </p:nvCxnSpPr>
        <p:spPr>
          <a:xfrm>
            <a:off x="3602182" y="3733800"/>
            <a:ext cx="76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23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Определение анонимных методов</a:t>
            </a:r>
            <a:endParaRPr lang="ru-RU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304800" y="685800"/>
            <a:ext cx="8610600" cy="3124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450850" algn="just">
              <a:buFont typeface="Arial" pitchFamily="34" charset="0"/>
              <a:buChar char="•"/>
            </a:pPr>
            <a:r>
              <a:rPr lang="ru-RU" dirty="0" smtClean="0"/>
              <a:t>Анонимный метод не имеет доступа к ref и out параметрам определяющего их метода.</a:t>
            </a:r>
          </a:p>
          <a:p>
            <a:pPr indent="450850" algn="just">
              <a:buFont typeface="Arial" pitchFamily="34" charset="0"/>
              <a:buChar char="•"/>
            </a:pPr>
            <a:r>
              <a:rPr lang="ru-RU" dirty="0" smtClean="0"/>
              <a:t>Анонимный метод не может иметь локальных переменных, имена которых  совпадают с именами локальных переменных объемлющего метода.</a:t>
            </a:r>
          </a:p>
          <a:p>
            <a:pPr indent="450850" algn="just">
              <a:buFont typeface="Arial" pitchFamily="34" charset="0"/>
              <a:buChar char="•"/>
            </a:pPr>
            <a:r>
              <a:rPr lang="ru-RU" dirty="0" smtClean="0"/>
              <a:t>Анонимный метод может обращаться к переменным экземпляра (или статическим переменным) из контекста объемлющего класса.</a:t>
            </a:r>
          </a:p>
          <a:p>
            <a:pPr indent="450850" algn="just">
              <a:buFont typeface="Arial" pitchFamily="34" charset="0"/>
              <a:buChar char="•"/>
            </a:pPr>
            <a:r>
              <a:rPr lang="ru-RU" dirty="0" smtClean="0"/>
              <a:t>Анонимный метод может объявлять локальные переменные с теми же именами, что и у членов объемлющего класса (локальные переменные имеют отдельный контекст и скрывают внешние переменные-члены).</a:t>
            </a:r>
          </a:p>
          <a:p>
            <a:pPr indent="450850" algn="just">
              <a:spcAft>
                <a:spcPts val="1000"/>
              </a:spcAft>
              <a:buFont typeface="Arial" pitchFamily="34" charset="0"/>
              <a:buChar char="•"/>
            </a:pPr>
            <a:endParaRPr lang="ru-RU" dirty="0" err="1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smtClean="0"/>
              <a:t>Использование лямбда-выражений</a:t>
            </a:r>
            <a:endParaRPr lang="ru-RU"/>
          </a:p>
        </p:txBody>
      </p:sp>
      <p:sp>
        <p:nvSpPr>
          <p:cNvPr id="7" name="Cloud Callout 6"/>
          <p:cNvSpPr/>
          <p:nvPr/>
        </p:nvSpPr>
        <p:spPr bwMode="auto">
          <a:xfrm>
            <a:off x="304800" y="762000"/>
            <a:ext cx="8610600" cy="4572000"/>
          </a:xfrm>
          <a:prstGeom prst="cloudCallout">
            <a:avLst/>
          </a:prstGeom>
          <a:ln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z="2000" dirty="0" smtClean="0"/>
              <a:t>Знакомимся c использованием лямбда-выражениями и их преимуществами по сравнению с анонимными методами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Что такое лямбда-выражения?</a:t>
            </a:r>
            <a:endParaRPr lang="ru-RU"/>
          </a:p>
        </p:txBody>
      </p:sp>
      <p:sp>
        <p:nvSpPr>
          <p:cNvPr id="4" name="Rounded Rectangle 3"/>
          <p:cNvSpPr/>
          <p:nvPr/>
        </p:nvSpPr>
        <p:spPr bwMode="auto">
          <a:xfrm>
            <a:off x="304800" y="762000"/>
            <a:ext cx="8610600" cy="609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Лямбда-выражением является выражение, возвращающее метод 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04800" y="1447800"/>
            <a:ext cx="8610600" cy="609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Лямбда-выражения широко используются в Visual C# особенно при определении Language-Integrated Query (LINQ) выражений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04800" y="2133600"/>
            <a:ext cx="8610600" cy="609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Лямбда-выражение определяется с помощью операции «=&gt;»</a:t>
            </a:r>
          </a:p>
        </p:txBody>
      </p:sp>
      <p:sp>
        <p:nvSpPr>
          <p:cNvPr id="7" name="Flowchart: Document 6"/>
          <p:cNvSpPr/>
          <p:nvPr/>
        </p:nvSpPr>
        <p:spPr bwMode="auto">
          <a:xfrm>
            <a:off x="3810000" y="2819400"/>
            <a:ext cx="1447800" cy="838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lang="ru-RU" smtClean="0">
                <a:latin typeface="Consolas" pitchFamily="49" charset="0"/>
                <a:cs typeface="Consolas" pitchFamily="49" charset="0"/>
              </a:rPr>
              <a:t>x =&gt; x * x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04801" y="2819400"/>
            <a:ext cx="3350493" cy="914400"/>
            <a:chOff x="304800" y="2819400"/>
            <a:chExt cx="3350493" cy="914400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304800" y="2819400"/>
              <a:ext cx="2438400" cy="9144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Aft>
                  <a:spcPts val="1000"/>
                </a:spcAft>
              </a:pPr>
              <a:r>
                <a:rPr lang="ru-RU" smtClean="0"/>
                <a:t>Набор параметров лямбда-выражения</a:t>
              </a:r>
            </a:p>
          </p:txBody>
        </p:sp>
        <p:pic>
          <p:nvPicPr>
            <p:cNvPr id="11" name="Picture 10" descr="arrow03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362200" y="3113557"/>
              <a:ext cx="1293093" cy="239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7" name="Group 16"/>
          <p:cNvGrpSpPr/>
          <p:nvPr/>
        </p:nvGrpSpPr>
        <p:grpSpPr>
          <a:xfrm>
            <a:off x="5475778" y="2819400"/>
            <a:ext cx="2677622" cy="914400"/>
            <a:chOff x="5475778" y="2819400"/>
            <a:chExt cx="2677622" cy="9144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6553200" y="2819400"/>
              <a:ext cx="1600200" cy="9144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Aft>
                  <a:spcPts val="1000"/>
                </a:spcAft>
              </a:pPr>
              <a:r>
                <a:rPr lang="ru-RU" dirty="0" smtClean="0"/>
                <a:t>Тело лямбда-выражения</a:t>
              </a:r>
            </a:p>
          </p:txBody>
        </p:sp>
        <p:pic>
          <p:nvPicPr>
            <p:cNvPr id="12" name="Picture 11" descr="arrow03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10800000">
              <a:off x="5475778" y="3130798"/>
              <a:ext cx="1240443" cy="229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Rounded Rectangle 12"/>
          <p:cNvSpPr/>
          <p:nvPr/>
        </p:nvSpPr>
        <p:spPr bwMode="auto">
          <a:xfrm>
            <a:off x="304800" y="3810000"/>
            <a:ext cx="8610600" cy="685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Тело определяет функцию, которая может вернуть значение, в этом случае Visual C# компилятор выводит возвращаемый тип из определения метода</a:t>
            </a:r>
          </a:p>
        </p:txBody>
      </p:sp>
      <p:sp>
        <p:nvSpPr>
          <p:cNvPr id="14" name="Flowchart: Document 13"/>
          <p:cNvSpPr/>
          <p:nvPr/>
        </p:nvSpPr>
        <p:spPr bwMode="auto">
          <a:xfrm>
            <a:off x="304800" y="4572000"/>
            <a:ext cx="5791200" cy="1295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delegate int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MyDelegate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(int a);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MyDelegate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myDelegateInstance = null;</a:t>
            </a:r>
          </a:p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myDelegateInstance += new </a:t>
            </a:r>
            <a:r>
              <a:rPr lang="ru-RU" sz="1600" b="1" dirty="0" err="1" smtClean="0">
                <a:latin typeface="Consolas" pitchFamily="49" charset="0"/>
                <a:cs typeface="Consolas" pitchFamily="49" charset="0"/>
              </a:rPr>
              <a:t>MyDelegate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 (x =&gt; x * x);</a:t>
            </a:r>
          </a:p>
          <a:p>
            <a:pPr algn="ctr">
              <a:spcAft>
                <a:spcPts val="1000"/>
              </a:spcAft>
            </a:pP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Flowchart: Document 14"/>
          <p:cNvSpPr/>
          <p:nvPr/>
        </p:nvSpPr>
        <p:spPr bwMode="auto">
          <a:xfrm>
            <a:off x="4953000" y="5631543"/>
            <a:ext cx="3962400" cy="457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b="1" smtClean="0">
                <a:latin typeface="Consolas" pitchFamily="49" charset="0"/>
                <a:cs typeface="Consolas" pitchFamily="49" charset="0"/>
              </a:rPr>
              <a:t>myDelegateInstance += x =&gt; x * x;</a:t>
            </a:r>
          </a:p>
        </p:txBody>
      </p:sp>
      <p:sp>
        <p:nvSpPr>
          <p:cNvPr id="21" name="Flowchart: Document 17"/>
          <p:cNvSpPr/>
          <p:nvPr/>
        </p:nvSpPr>
        <p:spPr bwMode="auto">
          <a:xfrm>
            <a:off x="304800" y="5943600"/>
            <a:ext cx="5105400" cy="457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Console.WriteLine(myDelegateInstance (10));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Определение лямбда-выражений</a:t>
            </a:r>
            <a:endParaRPr lang="ru-RU"/>
          </a:p>
        </p:txBody>
      </p:sp>
      <p:sp>
        <p:nvSpPr>
          <p:cNvPr id="4" name="Rounded Rectangle 3"/>
          <p:cNvSpPr/>
          <p:nvPr/>
        </p:nvSpPr>
        <p:spPr bwMode="auto">
          <a:xfrm>
            <a:off x="381000" y="838200"/>
            <a:ext cx="3886200" cy="533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lang="ru-RU" dirty="0" smtClean="0"/>
              <a:t>Лямбда-выражение может принимать более одного параметра</a:t>
            </a:r>
          </a:p>
        </p:txBody>
      </p:sp>
      <p:sp>
        <p:nvSpPr>
          <p:cNvPr id="5" name="Flowchart: Document 4"/>
          <p:cNvSpPr/>
          <p:nvPr/>
        </p:nvSpPr>
        <p:spPr bwMode="auto">
          <a:xfrm>
            <a:off x="4343400" y="838200"/>
            <a:ext cx="4572000" cy="1219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delegate int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AddDelegate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(int a, int b)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AddDelegate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myAddDelegate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= null;</a:t>
            </a:r>
          </a:p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myAddDelegate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+=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(x, y)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=&gt; x + y;</a:t>
            </a:r>
          </a:p>
        </p:txBody>
      </p:sp>
      <p:pic>
        <p:nvPicPr>
          <p:cNvPr id="6" name="Picture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300958">
            <a:off x="1902785" y="1423251"/>
            <a:ext cx="2394678" cy="325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Group 12"/>
          <p:cNvGrpSpPr/>
          <p:nvPr/>
        </p:nvGrpSpPr>
        <p:grpSpPr>
          <a:xfrm>
            <a:off x="381000" y="2133600"/>
            <a:ext cx="8534400" cy="914400"/>
            <a:chOff x="228600" y="2133600"/>
            <a:chExt cx="8534400" cy="914400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228600" y="2133600"/>
              <a:ext cx="6705600" cy="6858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just">
                <a:spcAft>
                  <a:spcPts val="1000"/>
                </a:spcAft>
              </a:pPr>
              <a:r>
                <a:rPr lang="ru-RU" dirty="0" smtClean="0"/>
                <a:t>Простое выражение, возвращающее квадрат  параметров. Тип параметра х выводится из контекста.</a:t>
              </a:r>
            </a:p>
          </p:txBody>
        </p:sp>
        <p:sp>
          <p:nvSpPr>
            <p:cNvPr id="8" name="Flowchart: Document 7"/>
            <p:cNvSpPr/>
            <p:nvPr/>
          </p:nvSpPr>
          <p:spPr bwMode="auto">
            <a:xfrm>
              <a:off x="7162800" y="2362200"/>
              <a:ext cx="1600200" cy="685800"/>
            </a:xfrm>
            <a:prstGeom prst="flowChartDocument">
              <a:avLst/>
            </a:prstGeom>
            <a:solidFill>
              <a:schemeClr val="bg1"/>
            </a:solidFill>
            <a:ln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Aft>
                  <a:spcPts val="1000"/>
                </a:spcAft>
              </a:pPr>
              <a:r>
                <a:rPr lang="ru-RU" sz="1600" smtClean="0">
                  <a:latin typeface="Consolas" pitchFamily="49" charset="0"/>
                  <a:cs typeface="Consolas" pitchFamily="49" charset="0"/>
                </a:rPr>
                <a:t>x =&gt; x * x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1000" y="3276600"/>
            <a:ext cx="8534400" cy="1295400"/>
            <a:chOff x="228600" y="3124200"/>
            <a:chExt cx="8534400" cy="12954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228600" y="3124200"/>
              <a:ext cx="6705600" cy="8382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just">
                <a:spcAft>
                  <a:spcPts val="1000"/>
                </a:spcAft>
              </a:pPr>
              <a:r>
                <a:rPr lang="ru-RU" dirty="0" smtClean="0"/>
                <a:t>Семантически аналогично предыдущему выражению, но использует</a:t>
              </a:r>
              <a:r>
                <a:rPr lang="en-US" dirty="0" smtClean="0"/>
                <a:t> </a:t>
              </a:r>
              <a:r>
                <a:rPr lang="ru-RU" dirty="0" smtClean="0"/>
                <a:t>не простое выражение,  Visual C# операторный</a:t>
              </a:r>
              <a:br>
                <a:rPr lang="ru-RU" dirty="0" smtClean="0"/>
              </a:br>
              <a:r>
                <a:rPr lang="ru-RU" dirty="0" smtClean="0"/>
                <a:t>блок в качестве тела</a:t>
              </a:r>
            </a:p>
          </p:txBody>
        </p:sp>
        <p:sp>
          <p:nvSpPr>
            <p:cNvPr id="10" name="Flowchart: Document 9"/>
            <p:cNvSpPr/>
            <p:nvPr/>
          </p:nvSpPr>
          <p:spPr bwMode="auto">
            <a:xfrm>
              <a:off x="5943600" y="3733800"/>
              <a:ext cx="2819400" cy="685800"/>
            </a:xfrm>
            <a:prstGeom prst="flowChartDocument">
              <a:avLst/>
            </a:prstGeom>
            <a:solidFill>
              <a:schemeClr val="bg1"/>
            </a:solidFill>
            <a:ln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ru-RU" sz="1600" smtClean="0">
                  <a:latin typeface="Consolas" pitchFamily="49" charset="0"/>
                  <a:cs typeface="Consolas" pitchFamily="49" charset="0"/>
                </a:rPr>
                <a:t>x =&gt; { return x * x ; }</a:t>
              </a:r>
              <a:endParaRPr lang="ru-RU" sz="1600"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1000" y="4800600"/>
            <a:ext cx="8534400" cy="1295400"/>
            <a:chOff x="304800" y="4495800"/>
            <a:chExt cx="8534400" cy="1295400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304800" y="4495800"/>
              <a:ext cx="8382000" cy="8382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just">
                <a:spcAft>
                  <a:spcPts val="1000"/>
                </a:spcAft>
              </a:pPr>
              <a:r>
                <a:rPr lang="ru-RU" dirty="0" smtClean="0"/>
                <a:t>Простое выражение, возвращающее значение параметра деленное на 2. Тип параметра х указано в явном виде.</a:t>
              </a:r>
            </a:p>
          </p:txBody>
        </p:sp>
        <p:sp>
          <p:nvSpPr>
            <p:cNvPr id="12" name="Flowchart: Document 11"/>
            <p:cNvSpPr/>
            <p:nvPr/>
          </p:nvSpPr>
          <p:spPr bwMode="auto">
            <a:xfrm>
              <a:off x="6019800" y="5105400"/>
              <a:ext cx="2819400" cy="685800"/>
            </a:xfrm>
            <a:prstGeom prst="flowChartDocument">
              <a:avLst/>
            </a:prstGeom>
            <a:solidFill>
              <a:schemeClr val="bg1"/>
            </a:solidFill>
            <a:ln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ru-RU" sz="1600" smtClean="0">
                  <a:latin typeface="Consolas" pitchFamily="49" charset="0"/>
                  <a:cs typeface="Consolas" pitchFamily="49" charset="0"/>
                </a:rPr>
                <a:t>(int x) =&gt; x / 2</a:t>
              </a:r>
              <a:endParaRPr lang="ru-RU" sz="1600">
                <a:latin typeface="Consolas" pitchFamily="49" charset="0"/>
                <a:cs typeface="Consolas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Определение лямбда-выражений</a:t>
            </a:r>
            <a:endParaRPr lang="ru-RU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63" y="914400"/>
            <a:ext cx="5538144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0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Определение лямбда-выражений</a:t>
            </a:r>
            <a:endParaRPr lang="ru-RU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1000" y="762000"/>
            <a:ext cx="8534400" cy="1295400"/>
            <a:chOff x="304800" y="2133600"/>
            <a:chExt cx="8534400" cy="1295400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304800" y="2133600"/>
              <a:ext cx="6629400" cy="6858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just">
                <a:spcAft>
                  <a:spcPts val="1000"/>
                </a:spcAft>
              </a:pPr>
              <a:r>
                <a:rPr lang="ru-RU" smtClean="0"/>
                <a:t>Вызов метода. Выражение не принимает никаких параметров. Выражение может возвращать или не возвращать значение.</a:t>
              </a:r>
            </a:p>
          </p:txBody>
        </p:sp>
        <p:sp>
          <p:nvSpPr>
            <p:cNvPr id="8" name="Flowchart: Document 7"/>
            <p:cNvSpPr/>
            <p:nvPr/>
          </p:nvSpPr>
          <p:spPr bwMode="auto">
            <a:xfrm>
              <a:off x="5715000" y="2743200"/>
              <a:ext cx="3124200" cy="685800"/>
            </a:xfrm>
            <a:prstGeom prst="flowChartDocument">
              <a:avLst/>
            </a:prstGeom>
            <a:solidFill>
              <a:schemeClr val="bg1"/>
            </a:solidFill>
            <a:ln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Aft>
                  <a:spcPts val="1000"/>
                </a:spcAft>
              </a:pPr>
              <a:r>
                <a:rPr lang="ru-RU" sz="1600" smtClean="0">
                  <a:latin typeface="Consolas" pitchFamily="49" charset="0"/>
                  <a:cs typeface="Consolas" pitchFamily="49" charset="0"/>
                </a:rPr>
                <a:t>() =&gt; myObject.MyMethod(0)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1000" y="2171700"/>
            <a:ext cx="8534400" cy="1828800"/>
            <a:chOff x="304800" y="3124200"/>
            <a:chExt cx="8534400" cy="1828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304800" y="3124200"/>
              <a:ext cx="7620000" cy="12954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just">
                <a:spcAft>
                  <a:spcPts val="1000"/>
                </a:spcAft>
              </a:pPr>
              <a:r>
                <a:rPr lang="ru-RU" smtClean="0"/>
                <a:t>Выражение принимает два параметра, компилятор выводит типы параметров. Параметр х передается по значению, следовательно эффект операции инкримента является для выражения локальным.</a:t>
              </a:r>
            </a:p>
          </p:txBody>
        </p:sp>
        <p:sp>
          <p:nvSpPr>
            <p:cNvPr id="10" name="Flowchart: Document 9"/>
            <p:cNvSpPr/>
            <p:nvPr/>
          </p:nvSpPr>
          <p:spPr bwMode="auto">
            <a:xfrm>
              <a:off x="5029200" y="4267200"/>
              <a:ext cx="3810000" cy="685800"/>
            </a:xfrm>
            <a:prstGeom prst="flowChartDocument">
              <a:avLst/>
            </a:prstGeom>
            <a:solidFill>
              <a:schemeClr val="bg1"/>
            </a:solidFill>
            <a:ln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ru-RU" sz="1600" dirty="0" smtClean="0">
                  <a:latin typeface="Consolas" pitchFamily="49" charset="0"/>
                  <a:cs typeface="Consolas" pitchFamily="49" charset="0"/>
                </a:rPr>
                <a:t>(x, y) =&gt; { x++; return x / y; }</a:t>
              </a:r>
              <a:endParaRPr lang="ru-RU" sz="1600" dirty="0"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1000" y="4572000"/>
            <a:ext cx="8534400" cy="1524000"/>
            <a:chOff x="304800" y="4495800"/>
            <a:chExt cx="8534400" cy="1524000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304800" y="4495800"/>
              <a:ext cx="8382000" cy="8382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just">
                <a:spcAft>
                  <a:spcPts val="1000"/>
                </a:spcAft>
              </a:pPr>
              <a:r>
                <a:rPr lang="ru-RU" dirty="0" smtClean="0"/>
                <a:t>Выражение принимает два параметра с явным указанием типов. Параметр х передается по ссылке, следовательно операция инкремента имеет побочный эффект</a:t>
              </a:r>
            </a:p>
          </p:txBody>
        </p:sp>
        <p:sp>
          <p:nvSpPr>
            <p:cNvPr id="12" name="Flowchart: Document 11"/>
            <p:cNvSpPr/>
            <p:nvPr/>
          </p:nvSpPr>
          <p:spPr bwMode="auto">
            <a:xfrm>
              <a:off x="3733800" y="5334000"/>
              <a:ext cx="5105400" cy="685800"/>
            </a:xfrm>
            <a:prstGeom prst="flowChartDocument">
              <a:avLst/>
            </a:prstGeom>
            <a:solidFill>
              <a:schemeClr val="bg1"/>
            </a:solidFill>
            <a:ln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ru-RU" sz="1600" dirty="0" smtClean="0">
                  <a:latin typeface="Consolas" pitchFamily="49" charset="0"/>
                  <a:cs typeface="Consolas" pitchFamily="49" charset="0"/>
                </a:rPr>
                <a:t>(ref int x, int y) =&gt;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dirty="0" smtClean="0">
                  <a:latin typeface="Consolas" pitchFamily="49" charset="0"/>
                  <a:cs typeface="Consolas" pitchFamily="49" charset="0"/>
                </a:rPr>
                <a:t>{ x++; return x / y; }</a:t>
              </a:r>
              <a:endParaRPr lang="ru-RU" sz="1600" dirty="0">
                <a:latin typeface="Consolas" pitchFamily="49" charset="0"/>
                <a:cs typeface="Consolas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Область действия переменной в лямбда-выражениях</a:t>
            </a:r>
            <a:endParaRPr lang="ru-RU"/>
          </a:p>
        </p:txBody>
      </p:sp>
      <p:sp>
        <p:nvSpPr>
          <p:cNvPr id="4" name="Rounded Rectangle 3"/>
          <p:cNvSpPr/>
          <p:nvPr/>
        </p:nvSpPr>
        <p:spPr bwMode="auto">
          <a:xfrm>
            <a:off x="304800" y="762000"/>
            <a:ext cx="8610600" cy="457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При определении лямбда-выражения в его теле можно определить переменные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04800" y="1295400"/>
            <a:ext cx="8610600" cy="685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Областью видимости переменных, определенных в теле </a:t>
            </a:r>
            <a:r>
              <a:rPr lang="ru-RU" dirty="0" err="1" smtClean="0"/>
              <a:t>лямда</a:t>
            </a:r>
            <a:r>
              <a:rPr lang="ru-RU" dirty="0" smtClean="0"/>
              <a:t>-выражения, является  само лямбда-выражение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04800" y="2057400"/>
            <a:ext cx="8610600" cy="914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Код вне лямбда-выражения не может получить доступ к переменным, определенным в нем, но в лямбда-выражении можно получить доступ к переменным, определенным вне этого выражения</a:t>
            </a:r>
          </a:p>
        </p:txBody>
      </p:sp>
      <p:sp>
        <p:nvSpPr>
          <p:cNvPr id="7" name="Flowchart: Document 6"/>
          <p:cNvSpPr/>
          <p:nvPr/>
        </p:nvSpPr>
        <p:spPr bwMode="auto">
          <a:xfrm>
            <a:off x="304800" y="3124200"/>
            <a:ext cx="6515100" cy="3276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MyDelegate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del = null;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void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myMethod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int count = 0;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del += new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MyDelegate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(() =&gt; 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count++;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//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Perform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operation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using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count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variable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4495800" y="3352800"/>
            <a:ext cx="4419600" cy="1219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Использование внешней переменной в лямбда-выражении может расширить ее жизненный цикл</a:t>
            </a:r>
          </a:p>
        </p:txBody>
      </p:sp>
      <p:pic>
        <p:nvPicPr>
          <p:cNvPr id="9" name="Picture 8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1451919">
            <a:off x="2045667" y="5222580"/>
            <a:ext cx="3352800" cy="23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 bwMode="auto">
          <a:xfrm>
            <a:off x="5638800" y="5638800"/>
            <a:ext cx="3276600" cy="533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dirty="0" smtClean="0"/>
              <a:t>Захват внешнего контекста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Определение делегата</a:t>
            </a:r>
            <a:endParaRPr lang="ru-RU"/>
          </a:p>
        </p:txBody>
      </p:sp>
      <p:sp>
        <p:nvSpPr>
          <p:cNvPr id="4" name="Flowchart: Document 3"/>
          <p:cNvSpPr/>
          <p:nvPr/>
        </p:nvSpPr>
        <p:spPr bwMode="auto">
          <a:xfrm>
            <a:off x="304800" y="2895600"/>
            <a:ext cx="8610600" cy="30480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public class Feedback: MulticastDelegate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 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Feedback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(Object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object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, IntPtr method);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virtual void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Invoke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(Int32 value);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public virtual IAsyncResult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Begin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I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nvoke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(Int32 value, AsyncCallback callback, Object object);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virtual void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EndInvoke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IAsyncResult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result);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just">
              <a:spcAft>
                <a:spcPts val="1000"/>
              </a:spcAft>
            </a:pP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Flowchart: Document 5"/>
          <p:cNvSpPr/>
          <p:nvPr/>
        </p:nvSpPr>
        <p:spPr bwMode="auto">
          <a:xfrm>
            <a:off x="304800" y="1066800"/>
            <a:ext cx="5867400" cy="1219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delegate void Feedback(int value);</a:t>
            </a:r>
          </a:p>
        </p:txBody>
      </p:sp>
      <p:pic>
        <p:nvPicPr>
          <p:cNvPr id="9" name="Content Placeholder 8" descr="edit-redo (1).png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6150251">
            <a:off x="5089611" y="1448861"/>
            <a:ext cx="1591957" cy="1591957"/>
          </a:xfrm>
        </p:spPr>
      </p:pic>
      <p:sp>
        <p:nvSpPr>
          <p:cNvPr id="7" name="Rounded Rectangle 6"/>
          <p:cNvSpPr/>
          <p:nvPr/>
        </p:nvSpPr>
        <p:spPr bwMode="auto">
          <a:xfrm>
            <a:off x="6096000" y="1524000"/>
            <a:ext cx="1752600" cy="533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Компилятор С#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Деревья выражений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4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179343"/>
            <a:ext cx="8726607" cy="365130"/>
          </a:xfrm>
        </p:spPr>
        <p:txBody>
          <a:bodyPr/>
          <a:lstStyle/>
          <a:p>
            <a:r>
              <a:rPr lang="ru-RU" dirty="0"/>
              <a:t>Деревья </a:t>
            </a:r>
            <a:r>
              <a:rPr lang="ru-RU" dirty="0" smtClean="0"/>
              <a:t>выражений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1" y="-685800"/>
            <a:ext cx="8568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6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7768" b="7768"/>
          <a:stretch>
            <a:fillRect/>
          </a:stretch>
        </p:blipFill>
        <p:spPr>
          <a:noFill/>
          <a:ln>
            <a:noFill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8" y="179343"/>
            <a:ext cx="8726607" cy="365130"/>
          </a:xfrm>
        </p:spPr>
        <p:txBody>
          <a:bodyPr/>
          <a:lstStyle/>
          <a:p>
            <a:r>
              <a:rPr lang="ru-RU" dirty="0"/>
              <a:t>Деревья </a:t>
            </a:r>
            <a:r>
              <a:rPr lang="ru-RU" dirty="0" smtClean="0"/>
              <a:t>выражений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89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7818" y="179343"/>
            <a:ext cx="8726607" cy="365130"/>
          </a:xfrm>
        </p:spPr>
        <p:txBody>
          <a:bodyPr/>
          <a:lstStyle/>
          <a:p>
            <a:r>
              <a:rPr lang="ru-RU" dirty="0"/>
              <a:t>Деревья </a:t>
            </a:r>
            <a:r>
              <a:rPr lang="ru-RU" dirty="0" smtClean="0"/>
              <a:t>выражений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6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7818" y="179343"/>
            <a:ext cx="8726607" cy="365130"/>
          </a:xfrm>
        </p:spPr>
        <p:txBody>
          <a:bodyPr/>
          <a:lstStyle/>
          <a:p>
            <a:r>
              <a:rPr lang="ru-RU" dirty="0"/>
              <a:t>Деревья </a:t>
            </a:r>
            <a:r>
              <a:rPr lang="ru-RU" dirty="0" smtClean="0"/>
              <a:t>выражений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9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Деревья выражений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22131" y="1295400"/>
            <a:ext cx="8610600" cy="441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2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Деревья выражений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40576" y="762000"/>
            <a:ext cx="7539048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7818" y="179343"/>
            <a:ext cx="8726607" cy="365130"/>
          </a:xfrm>
        </p:spPr>
        <p:txBody>
          <a:bodyPr/>
          <a:lstStyle/>
          <a:p>
            <a:r>
              <a:rPr lang="ru-RU" dirty="0"/>
              <a:t>Деревья </a:t>
            </a:r>
            <a:r>
              <a:rPr lang="ru-RU" dirty="0" smtClean="0"/>
              <a:t>выражений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14400"/>
            <a:ext cx="8401025" cy="16394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3124200"/>
            <a:ext cx="8401024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6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Обработка событий</a:t>
            </a:r>
            <a:endParaRPr lang="ru-RU" dirty="0"/>
          </a:p>
        </p:txBody>
      </p:sp>
      <p:sp>
        <p:nvSpPr>
          <p:cNvPr id="7" name="Cloud Callout 6"/>
          <p:cNvSpPr/>
          <p:nvPr/>
        </p:nvSpPr>
        <p:spPr bwMode="auto">
          <a:xfrm>
            <a:off x="304800" y="762000"/>
            <a:ext cx="8610600" cy="4572000"/>
          </a:xfrm>
          <a:prstGeom prst="cloudCallout">
            <a:avLst/>
          </a:prstGeom>
          <a:ln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z="2000" smtClean="0"/>
              <a:t>Знакомимся c использованием событий и рекомендациями, которым нужно следовать при реализации событий в приложениях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событие?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685800"/>
            <a:ext cx="6929718" cy="589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2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Определение делегата</a:t>
            </a:r>
            <a:endParaRPr lang="ru-RU"/>
          </a:p>
        </p:txBody>
      </p:sp>
      <p:pic>
        <p:nvPicPr>
          <p:cNvPr id="9" name="Content Placeholder 8" descr="2.png"/>
          <p:cNvPicPr>
            <a:picLocks noGrp="1" noChangeAspect="1"/>
          </p:cNvPicPr>
          <p:nvPr>
            <p:ph sz="quarter" idx="10"/>
          </p:nvPr>
        </p:nvPicPr>
        <p:blipFill>
          <a:blip r:embed="rId2" cstate="print"/>
          <a:stretch>
            <a:fillRect/>
          </a:stretch>
        </p:blipFill>
        <p:spPr>
          <a:xfrm>
            <a:off x="381001" y="685800"/>
            <a:ext cx="5715001" cy="3200400"/>
          </a:xfrm>
        </p:spPr>
      </p:pic>
      <p:grpSp>
        <p:nvGrpSpPr>
          <p:cNvPr id="17" name="Group 16"/>
          <p:cNvGrpSpPr/>
          <p:nvPr/>
        </p:nvGrpSpPr>
        <p:grpSpPr>
          <a:xfrm>
            <a:off x="3485098" y="2286000"/>
            <a:ext cx="5195639" cy="685800"/>
            <a:chOff x="2652961" y="2286000"/>
            <a:chExt cx="5195639" cy="685800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6096000" y="2286000"/>
              <a:ext cx="1752600" cy="6858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Aft>
                  <a:spcPts val="1000"/>
                </a:spcAft>
              </a:pPr>
              <a:r>
                <a:rPr lang="ru-RU" smtClean="0"/>
                <a:t>Конструктор</a:t>
              </a:r>
            </a:p>
          </p:txBody>
        </p:sp>
        <p:pic>
          <p:nvPicPr>
            <p:cNvPr id="11" name="Picture 15" descr="arrow03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10545838">
              <a:off x="2652961" y="2655349"/>
              <a:ext cx="3705389" cy="269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" name="Group 17"/>
          <p:cNvGrpSpPr/>
          <p:nvPr/>
        </p:nvGrpSpPr>
        <p:grpSpPr>
          <a:xfrm>
            <a:off x="685800" y="3936569"/>
            <a:ext cx="3429000" cy="1930835"/>
            <a:chOff x="685800" y="3936565"/>
            <a:chExt cx="3429000" cy="1930835"/>
          </a:xfrm>
        </p:grpSpPr>
        <p:sp>
          <p:nvSpPr>
            <p:cNvPr id="12" name="Rounded Rectangle 11"/>
            <p:cNvSpPr/>
            <p:nvPr/>
          </p:nvSpPr>
          <p:spPr bwMode="auto">
            <a:xfrm>
              <a:off x="685800" y="4495800"/>
              <a:ext cx="3429000" cy="13716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just">
                <a:spcAft>
                  <a:spcPts val="1000"/>
                </a:spcAft>
              </a:pPr>
              <a:r>
                <a:rPr lang="ru-RU" dirty="0" smtClean="0"/>
                <a:t>Используется для синхронного вызова каждого из методов, поддерживаемых объектом делегата</a:t>
              </a:r>
            </a:p>
          </p:txBody>
        </p:sp>
        <p:pic>
          <p:nvPicPr>
            <p:cNvPr id="13" name="Picture 15" descr="arrow03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16797887">
              <a:off x="1141718" y="4273428"/>
              <a:ext cx="959519" cy="285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9" name="Group 18"/>
          <p:cNvGrpSpPr/>
          <p:nvPr/>
        </p:nvGrpSpPr>
        <p:grpSpPr>
          <a:xfrm>
            <a:off x="2756074" y="3716268"/>
            <a:ext cx="5924662" cy="2151132"/>
            <a:chOff x="2838338" y="3335268"/>
            <a:chExt cx="5924662" cy="2151132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5334000" y="4114800"/>
              <a:ext cx="3429000" cy="13716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just">
                <a:spcAft>
                  <a:spcPts val="1000"/>
                </a:spcAft>
              </a:pPr>
              <a:r>
                <a:rPr lang="ru-RU" smtClean="0"/>
                <a:t>Предлагают возможность вызова текущего метода асинхронным образом, в отдельном потоке выполнения</a:t>
              </a:r>
            </a:p>
          </p:txBody>
        </p:sp>
        <p:pic>
          <p:nvPicPr>
            <p:cNvPr id="15" name="Picture 15" descr="arrow03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12623163">
              <a:off x="3049724" y="3335268"/>
              <a:ext cx="3076392" cy="405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5" descr="arrow03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12713461">
              <a:off x="2838338" y="3800173"/>
              <a:ext cx="3296154" cy="371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событие?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4800" y="1424025"/>
            <a:ext cx="8610600" cy="400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5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событие?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1327150"/>
            <a:ext cx="89281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4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событие?</a:t>
            </a:r>
            <a:endParaRPr lang="ru-RU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304800" y="762000"/>
            <a:ext cx="8610600" cy="762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События обеспечивают механизм информирования </a:t>
            </a:r>
            <a:r>
              <a:rPr lang="ru-RU" dirty="0"/>
              <a:t> </a:t>
            </a:r>
            <a:r>
              <a:rPr lang="ru-RU" dirty="0" smtClean="0"/>
              <a:t>приложений, использующих тип,  о изменении состояния или </a:t>
            </a:r>
            <a:r>
              <a:rPr lang="ru-RU" dirty="0"/>
              <a:t>совершении какого-либо действия</a:t>
            </a:r>
            <a:endParaRPr lang="ru-RU" dirty="0" smtClean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304800" y="2667000"/>
            <a:ext cx="8610600" cy="609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Делегат – посредник между </a:t>
            </a:r>
            <a:r>
              <a:rPr lang="ru-RU" dirty="0"/>
              <a:t>источником и получателем </a:t>
            </a:r>
            <a:r>
              <a:rPr lang="ru-RU" dirty="0" smtClean="0"/>
              <a:t>события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04800" y="4572000"/>
            <a:ext cx="8610600" cy="762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Любой объект, имеющий доступ к делегату, может ссылаться на такой делегат, однако только тип, определяющий событие, может поднимать (</a:t>
            </a:r>
            <a:r>
              <a:rPr lang="en-US" dirty="0"/>
              <a:t>raise</a:t>
            </a:r>
            <a:r>
              <a:rPr lang="ru-RU" dirty="0" smtClean="0"/>
              <a:t>) это событие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04800" y="5410200"/>
            <a:ext cx="8610600" cy="990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Когда тип определяет событие, другие типы могут определить метод, соответствующий сигнатуре делегата, связанного с событием, и подписаться на событие, указав, что их метод должен быть запущен при возникновении события</a:t>
            </a:r>
          </a:p>
        </p:txBody>
      </p:sp>
      <p:sp>
        <p:nvSpPr>
          <p:cNvPr id="9" name="Rounded Rectangle 4"/>
          <p:cNvSpPr/>
          <p:nvPr/>
        </p:nvSpPr>
        <p:spPr bwMode="auto">
          <a:xfrm>
            <a:off x="304800" y="1600200"/>
            <a:ext cx="8610600" cy="990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Отправитель события - объект</a:t>
            </a:r>
            <a:r>
              <a:rPr lang="ru-RU" dirty="0"/>
              <a:t>, вызывающий </a:t>
            </a:r>
            <a:r>
              <a:rPr lang="ru-RU" dirty="0" smtClean="0"/>
              <a:t>событие</a:t>
            </a:r>
            <a:endParaRPr lang="ru-RU" b="1" dirty="0" smtClean="0"/>
          </a:p>
          <a:p>
            <a:pPr algn="just">
              <a:spcAft>
                <a:spcPts val="1000"/>
              </a:spcAft>
            </a:pPr>
            <a:r>
              <a:rPr lang="ru-RU" dirty="0" smtClean="0"/>
              <a:t>Получатель события - объект</a:t>
            </a:r>
            <a:r>
              <a:rPr lang="ru-RU" dirty="0"/>
              <a:t>, который захватывает событие и реагирует на </a:t>
            </a:r>
            <a:r>
              <a:rPr lang="ru-RU" dirty="0" smtClean="0"/>
              <a:t>него</a:t>
            </a:r>
            <a:endParaRPr lang="ru-RU" b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206" y="3403344"/>
            <a:ext cx="5038725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Определение события</a:t>
            </a:r>
            <a:endParaRPr lang="ru-RU" dirty="0"/>
          </a:p>
        </p:txBody>
      </p:sp>
      <p:sp>
        <p:nvSpPr>
          <p:cNvPr id="5" name="Rounded Rectangle 3"/>
          <p:cNvSpPr/>
          <p:nvPr/>
        </p:nvSpPr>
        <p:spPr bwMode="auto">
          <a:xfrm>
            <a:off x="304800" y="762000"/>
            <a:ext cx="8610600" cy="1295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/>
              <a:t>По соглашению делегаты событий в .NET Framework имеют два </a:t>
            </a:r>
            <a:r>
              <a:rPr lang="ru-RU" dirty="0" smtClean="0"/>
              <a:t>параметра:</a:t>
            </a:r>
          </a:p>
          <a:p>
            <a:pPr marL="285750" indent="-285750" algn="just">
              <a:spcAft>
                <a:spcPts val="1000"/>
              </a:spcAft>
              <a:buFont typeface="Wingdings" pitchFamily="2" charset="2"/>
              <a:buChar char="ü"/>
            </a:pPr>
            <a:r>
              <a:rPr lang="ru-RU" dirty="0" smtClean="0"/>
              <a:t>источник</a:t>
            </a:r>
            <a:r>
              <a:rPr lang="ru-RU" dirty="0"/>
              <a:t>, вызвавший </a:t>
            </a:r>
            <a:r>
              <a:rPr lang="ru-RU" dirty="0" smtClean="0"/>
              <a:t>событие</a:t>
            </a:r>
          </a:p>
          <a:p>
            <a:pPr marL="285750" indent="-285750" algn="just">
              <a:spcAft>
                <a:spcPts val="1000"/>
              </a:spcAft>
              <a:buFont typeface="Wingdings" pitchFamily="2" charset="2"/>
              <a:buChar char="ü"/>
            </a:pPr>
            <a:r>
              <a:rPr lang="ru-RU" dirty="0" smtClean="0"/>
              <a:t>данные </a:t>
            </a:r>
            <a:r>
              <a:rPr lang="ru-RU" dirty="0"/>
              <a:t>для события</a:t>
            </a:r>
            <a:endParaRPr lang="ru-RU" dirty="0" smtClean="0"/>
          </a:p>
        </p:txBody>
      </p:sp>
      <p:sp>
        <p:nvSpPr>
          <p:cNvPr id="6" name="Блок-схема: документ 5"/>
          <p:cNvSpPr/>
          <p:nvPr/>
        </p:nvSpPr>
        <p:spPr bwMode="auto">
          <a:xfrm>
            <a:off x="304800" y="2133600"/>
            <a:ext cx="8610600" cy="838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public delegate void HeartbeatEventHandler (</a:t>
            </a:r>
            <a:r>
              <a:rPr lang="arn-CL" sz="1600" b="1" dirty="0" smtClean="0">
                <a:latin typeface="Consolas" pitchFamily="49" charset="0"/>
                <a:cs typeface="Consolas" pitchFamily="49" charset="0"/>
              </a:rPr>
              <a:t>object sender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, HeartbeatEventArgs </a:t>
            </a:r>
            <a:r>
              <a:rPr lang="arn-CL" sz="1600" b="1" dirty="0" smtClean="0">
                <a:latin typeface="Consolas" pitchFamily="49" charset="0"/>
                <a:cs typeface="Consolas" pitchFamily="49" charset="0"/>
              </a:rPr>
              <a:t>e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);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ounded Rectangle 3"/>
          <p:cNvSpPr/>
          <p:nvPr/>
        </p:nvSpPr>
        <p:spPr bwMode="auto">
          <a:xfrm>
            <a:off x="304800" y="3124200"/>
            <a:ext cx="8610600" cy="1981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/>
              <a:t>Пользовательские делегаты событий необходимы только в случаях, когда событие создает данные для </a:t>
            </a:r>
            <a:r>
              <a:rPr lang="ru-RU" dirty="0" smtClean="0"/>
              <a:t>события</a:t>
            </a:r>
          </a:p>
          <a:p>
            <a:pPr algn="just">
              <a:spcAft>
                <a:spcPts val="1000"/>
              </a:spcAft>
            </a:pPr>
            <a:r>
              <a:rPr lang="ru-RU" dirty="0" smtClean="0"/>
              <a:t>В случаях, когда события не </a:t>
            </a:r>
            <a:r>
              <a:rPr lang="ru-RU" dirty="0"/>
              <a:t>создают данных для </a:t>
            </a:r>
            <a:r>
              <a:rPr lang="ru-RU" dirty="0" smtClean="0"/>
              <a:t>события целесообразным является использование </a:t>
            </a:r>
            <a:r>
              <a:rPr lang="ru-RU" dirty="0"/>
              <a:t>делегата события </a:t>
            </a:r>
            <a:r>
              <a:rPr lang="ru-RU" dirty="0" err="1"/>
              <a:t>System.EventHandler</a:t>
            </a:r>
            <a:r>
              <a:rPr lang="ru-RU" dirty="0"/>
              <a:t>, предоставляемого библиотекой классов для события без данных.</a:t>
            </a:r>
            <a:endParaRPr lang="ru-RU" dirty="0" smtClean="0"/>
          </a:p>
        </p:txBody>
      </p:sp>
      <p:sp>
        <p:nvSpPr>
          <p:cNvPr id="8" name="Блок-схема: документ 7"/>
          <p:cNvSpPr/>
          <p:nvPr/>
        </p:nvSpPr>
        <p:spPr bwMode="auto">
          <a:xfrm>
            <a:off x="257821" y="5257800"/>
            <a:ext cx="8657580" cy="838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public delegate void 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EventHandler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TEventArgs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ru-RU" sz="1600" dirty="0" smtClean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Object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 sender,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TEventArgs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e )</a:t>
            </a:r>
            <a:endParaRPr lang="arn-CL" sz="1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82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события</a:t>
            </a:r>
          </a:p>
        </p:txBody>
      </p:sp>
      <p:sp>
        <p:nvSpPr>
          <p:cNvPr id="5" name="Rounded Rectangle 3"/>
          <p:cNvSpPr/>
          <p:nvPr/>
        </p:nvSpPr>
        <p:spPr bwMode="auto">
          <a:xfrm>
            <a:off x="304800" y="762000"/>
            <a:ext cx="8610600" cy="990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/>
              <a:t>Чтобы класс мог породить событие, необходимо подготовить три следующих элемента</a:t>
            </a:r>
            <a:r>
              <a:rPr lang="ru-RU" dirty="0" smtClean="0"/>
              <a:t>:</a:t>
            </a:r>
            <a:endParaRPr lang="ru-RU" dirty="0"/>
          </a:p>
        </p:txBody>
      </p:sp>
      <p:sp>
        <p:nvSpPr>
          <p:cNvPr id="12" name="Rounded Rectangle 3"/>
          <p:cNvSpPr/>
          <p:nvPr/>
        </p:nvSpPr>
        <p:spPr bwMode="auto">
          <a:xfrm>
            <a:off x="304800" y="2114550"/>
            <a:ext cx="8610600" cy="8001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just"/>
            <a:r>
              <a:rPr lang="ru-RU" dirty="0" smtClean="0"/>
              <a:t>класс, предоставляющий данные для события</a:t>
            </a:r>
            <a:endParaRPr lang="ru-RU" dirty="0"/>
          </a:p>
        </p:txBody>
      </p:sp>
      <p:sp>
        <p:nvSpPr>
          <p:cNvPr id="13" name="Rounded Rectangle 3"/>
          <p:cNvSpPr/>
          <p:nvPr/>
        </p:nvSpPr>
        <p:spPr bwMode="auto">
          <a:xfrm>
            <a:off x="304800" y="3048000"/>
            <a:ext cx="8610600" cy="8001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just"/>
            <a:r>
              <a:rPr lang="ru-RU" dirty="0" smtClean="0"/>
              <a:t>делегат события</a:t>
            </a:r>
            <a:endParaRPr lang="ru-RU" dirty="0"/>
          </a:p>
        </p:txBody>
      </p:sp>
      <p:sp>
        <p:nvSpPr>
          <p:cNvPr id="14" name="Rounded Rectangle 3"/>
          <p:cNvSpPr/>
          <p:nvPr/>
        </p:nvSpPr>
        <p:spPr bwMode="auto">
          <a:xfrm>
            <a:off x="304800" y="3962400"/>
            <a:ext cx="8610600" cy="8001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 smtClean="0"/>
              <a:t>класс</a:t>
            </a:r>
            <a:r>
              <a:rPr lang="ru-RU" dirty="0"/>
              <a:t>, порождающий событие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19561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ru-RU" dirty="0"/>
              <a:t>Определение класса, предоставляющего данные для события</a:t>
            </a:r>
          </a:p>
        </p:txBody>
      </p:sp>
      <p:sp>
        <p:nvSpPr>
          <p:cNvPr id="9" name="Скругленный прямоугольник 8"/>
          <p:cNvSpPr/>
          <p:nvPr/>
        </p:nvSpPr>
        <p:spPr bwMode="auto">
          <a:xfrm>
            <a:off x="292101" y="762000"/>
            <a:ext cx="8610600" cy="1066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/>
              <a:t>По действующему в .NET Framework соглашению при порождении события данные события передаются обработчикам событий. Данные события предоставляются классом </a:t>
            </a:r>
            <a:r>
              <a:rPr lang="ru-RU" dirty="0" err="1"/>
              <a:t>System.EventArgs</a:t>
            </a:r>
            <a:r>
              <a:rPr lang="ru-RU" dirty="0"/>
              <a:t> или его наследником</a:t>
            </a:r>
            <a:endParaRPr lang="ru-RU" dirty="0" smtClean="0"/>
          </a:p>
        </p:txBody>
      </p:sp>
      <p:sp>
        <p:nvSpPr>
          <p:cNvPr id="10" name="Скругленный прямоугольник 9"/>
          <p:cNvSpPr/>
          <p:nvPr/>
        </p:nvSpPr>
        <p:spPr bwMode="auto">
          <a:xfrm>
            <a:off x="292101" y="2057400"/>
            <a:ext cx="8610600" cy="762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Когда у </a:t>
            </a:r>
            <a:r>
              <a:rPr lang="ru-RU" dirty="0"/>
              <a:t>события нет пользовательских </a:t>
            </a:r>
            <a:r>
              <a:rPr lang="ru-RU" dirty="0" smtClean="0"/>
              <a:t>данных событие </a:t>
            </a:r>
            <a:r>
              <a:rPr lang="ru-RU" dirty="0"/>
              <a:t>может передавать своим обработчикам объект EventArgs</a:t>
            </a:r>
            <a:endParaRPr lang="ru-RU" dirty="0" smtClean="0"/>
          </a:p>
        </p:txBody>
      </p:sp>
      <p:sp>
        <p:nvSpPr>
          <p:cNvPr id="11" name="Скругленный прямоугольник 10"/>
          <p:cNvSpPr/>
          <p:nvPr/>
        </p:nvSpPr>
        <p:spPr bwMode="auto">
          <a:xfrm>
            <a:off x="292101" y="3048000"/>
            <a:ext cx="8610600" cy="1143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/>
              <a:t>В зависимости от конкретных данных, передаваемых событием обработчикам, в .NET Framework </a:t>
            </a:r>
            <a:r>
              <a:rPr lang="ru-RU" dirty="0" smtClean="0"/>
              <a:t>имеется </a:t>
            </a:r>
            <a:r>
              <a:rPr lang="ru-RU" dirty="0"/>
              <a:t>возможность использования существующего класса данных </a:t>
            </a:r>
            <a:r>
              <a:rPr lang="ru-RU" dirty="0" smtClean="0"/>
              <a:t>события </a:t>
            </a:r>
          </a:p>
        </p:txBody>
      </p:sp>
    </p:spTree>
    <p:extLst>
      <p:ext uri="{BB962C8B-B14F-4D97-AF65-F5344CB8AC3E}">
        <p14:creationId xmlns:p14="http://schemas.microsoft.com/office/powerpoint/2010/main" val="235879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класса, предоставляющего </a:t>
            </a:r>
            <a:r>
              <a:rPr lang="ru-RU" dirty="0" smtClean="0"/>
              <a:t>всю дополнительную информацию о событии</a:t>
            </a:r>
            <a:endParaRPr lang="ru-RU" dirty="0"/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287186" y="989861"/>
            <a:ext cx="8534400" cy="3886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public class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HeartbeatEventArgs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: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EventArgs</a:t>
            </a:r>
          </a:p>
          <a:p>
            <a:pPr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    public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HeartbeatEventArgs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(int count)</a:t>
            </a:r>
          </a:p>
          <a:p>
            <a:pPr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        : base()</a:t>
            </a:r>
          </a:p>
          <a:p>
            <a:pPr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Count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= count;</a:t>
            </a:r>
          </a:p>
          <a:p>
            <a:pPr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    public int Count { get; private set; }</a:t>
            </a:r>
          </a:p>
          <a:p>
            <a:pPr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}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 bwMode="auto">
          <a:xfrm>
            <a:off x="5773586" y="3048000"/>
            <a:ext cx="3048000" cy="762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dirty="0" smtClean="0"/>
              <a:t>Класс </a:t>
            </a:r>
            <a:r>
              <a:rPr lang="ru-RU" dirty="0"/>
              <a:t>должен иметь имя </a:t>
            </a:r>
            <a:r>
              <a:rPr lang="arn-CL" b="1" i="1" dirty="0"/>
              <a:t>EventName</a:t>
            </a:r>
            <a:r>
              <a:rPr lang="arn-CL" dirty="0"/>
              <a:t>EventArgs</a:t>
            </a:r>
            <a:endParaRPr lang="ru-RU" dirty="0" smtClean="0"/>
          </a:p>
        </p:txBody>
      </p:sp>
      <p:pic>
        <p:nvPicPr>
          <p:cNvPr id="12" name="Picture 30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2987893" flipV="1">
            <a:off x="3331732" y="2407426"/>
            <a:ext cx="2936327" cy="328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Скругленный прямоугольник 12"/>
          <p:cNvSpPr/>
          <p:nvPr/>
        </p:nvSpPr>
        <p:spPr bwMode="auto">
          <a:xfrm>
            <a:off x="5769957" y="1660781"/>
            <a:ext cx="3048000" cy="762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dirty="0" smtClean="0"/>
              <a:t>Класс </a:t>
            </a:r>
            <a:r>
              <a:rPr lang="ru-RU" dirty="0"/>
              <a:t>должен наследовать от </a:t>
            </a:r>
            <a:r>
              <a:rPr lang="ru-RU" b="1" dirty="0" err="1"/>
              <a:t>System.EventArgs</a:t>
            </a:r>
            <a:endParaRPr lang="ru-RU" b="1" dirty="0" smtClean="0"/>
          </a:p>
        </p:txBody>
      </p:sp>
      <p:pic>
        <p:nvPicPr>
          <p:cNvPr id="14" name="Picture 30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2625910" flipV="1">
            <a:off x="4915850" y="1728632"/>
            <a:ext cx="1063627" cy="296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3138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ru-RU" dirty="0"/>
              <a:t>Определение делегата </a:t>
            </a:r>
            <a:r>
              <a:rPr lang="ru-RU" dirty="0" smtClean="0"/>
              <a:t>события</a:t>
            </a:r>
            <a:endParaRPr lang="ru-RU" dirty="0"/>
          </a:p>
        </p:txBody>
      </p:sp>
      <p:sp>
        <p:nvSpPr>
          <p:cNvPr id="9" name="Скругленный прямоугольник 8"/>
          <p:cNvSpPr/>
          <p:nvPr/>
        </p:nvSpPr>
        <p:spPr bwMode="auto">
          <a:xfrm>
            <a:off x="292101" y="762000"/>
            <a:ext cx="8610600" cy="990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lang="ru-RU" dirty="0"/>
              <a:t>Для определения сигнатуры события используется делегат </a:t>
            </a:r>
            <a:r>
              <a:rPr lang="ru-RU" dirty="0" smtClean="0"/>
              <a:t>события</a:t>
            </a:r>
            <a:endParaRPr lang="en-US" dirty="0" smtClean="0"/>
          </a:p>
          <a:p>
            <a:pPr algn="just">
              <a:spcAft>
                <a:spcPts val="1000"/>
              </a:spcAft>
            </a:pPr>
            <a:r>
              <a:rPr lang="ru-RU" dirty="0" smtClean="0"/>
              <a:t>Обычно </a:t>
            </a:r>
            <a:r>
              <a:rPr lang="ru-RU" dirty="0"/>
              <a:t>конкретный делегат события соответствует конкретному классу данных </a:t>
            </a:r>
            <a:r>
              <a:rPr lang="ru-RU" dirty="0" smtClean="0"/>
              <a:t>события</a:t>
            </a:r>
            <a:endParaRPr lang="en-US" dirty="0" smtClean="0"/>
          </a:p>
        </p:txBody>
      </p:sp>
      <p:sp>
        <p:nvSpPr>
          <p:cNvPr id="3" name="Блок-схема: документ 2"/>
          <p:cNvSpPr/>
          <p:nvPr/>
        </p:nvSpPr>
        <p:spPr bwMode="auto">
          <a:xfrm>
            <a:off x="330200" y="4419600"/>
            <a:ext cx="8610600" cy="6858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public delegate void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HeartbeatEventHandler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(object sender,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HeartbeatEventArgs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e);</a:t>
            </a:r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4800600" y="1828800"/>
            <a:ext cx="2819400" cy="76200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arn-CL" b="1" dirty="0"/>
              <a:t>EventName(sender, e)</a:t>
            </a:r>
            <a:endParaRPr lang="ru-RU" b="1" dirty="0" err="1" smtClean="0"/>
          </a:p>
        </p:txBody>
      </p:sp>
      <p:sp>
        <p:nvSpPr>
          <p:cNvPr id="8" name="Скругленный прямоугольник 7"/>
          <p:cNvSpPr/>
          <p:nvPr/>
        </p:nvSpPr>
        <p:spPr bwMode="auto">
          <a:xfrm>
            <a:off x="330200" y="2717799"/>
            <a:ext cx="3327400" cy="914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/>
              <a:t>О</a:t>
            </a:r>
            <a:r>
              <a:rPr lang="ru-RU" dirty="0" smtClean="0"/>
              <a:t>бъект </a:t>
            </a:r>
            <a:r>
              <a:rPr lang="ru-RU" dirty="0"/>
              <a:t>Object, задающий ссылку на класс или структуру, породившую событие</a:t>
            </a:r>
            <a:endParaRPr lang="ru-RU" dirty="0" smtClean="0"/>
          </a:p>
        </p:txBody>
      </p:sp>
      <p:sp>
        <p:nvSpPr>
          <p:cNvPr id="12" name="Скругленный прямоугольник 11"/>
          <p:cNvSpPr/>
          <p:nvPr/>
        </p:nvSpPr>
        <p:spPr bwMode="auto">
          <a:xfrm>
            <a:off x="4787901" y="2717799"/>
            <a:ext cx="4038600" cy="914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Объект </a:t>
            </a:r>
            <a:r>
              <a:rPr lang="ru-RU" dirty="0"/>
              <a:t>EventArgs или класса, производного от EventArgs, предоставляющий данные события</a:t>
            </a:r>
            <a:endParaRPr lang="ru-RU" dirty="0" smtClean="0"/>
          </a:p>
        </p:txBody>
      </p:sp>
      <p:sp>
        <p:nvSpPr>
          <p:cNvPr id="13" name="Скругленный прямоугольник 12"/>
          <p:cNvSpPr/>
          <p:nvPr/>
        </p:nvSpPr>
        <p:spPr bwMode="auto">
          <a:xfrm>
            <a:off x="317500" y="1828800"/>
            <a:ext cx="3352800" cy="762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/>
              <a:t>По соглашению события в .</a:t>
            </a:r>
            <a:r>
              <a:rPr lang="ru-RU" dirty="0" smtClean="0"/>
              <a:t>NET Framework </a:t>
            </a:r>
            <a:r>
              <a:rPr lang="ru-RU" dirty="0"/>
              <a:t>имеют сигнатуру</a:t>
            </a:r>
            <a:endParaRPr lang="ru-RU" dirty="0" smtClean="0"/>
          </a:p>
        </p:txBody>
      </p:sp>
      <p:pic>
        <p:nvPicPr>
          <p:cNvPr id="14" name="Picture 31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flipV="1">
            <a:off x="3504535" y="2057400"/>
            <a:ext cx="1321466" cy="241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1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0878758" flipV="1">
            <a:off x="3470129" y="2529385"/>
            <a:ext cx="3056994" cy="235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1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6528196" flipV="1">
            <a:off x="6719577" y="2579402"/>
            <a:ext cx="739203" cy="19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Скругленный прямоугольник 16"/>
          <p:cNvSpPr/>
          <p:nvPr/>
        </p:nvSpPr>
        <p:spPr bwMode="auto">
          <a:xfrm>
            <a:off x="355600" y="3733801"/>
            <a:ext cx="3581400" cy="60960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arn-CL" b="1" i="1" dirty="0"/>
              <a:t>EventName</a:t>
            </a:r>
            <a:r>
              <a:rPr lang="arn-CL" b="1" dirty="0"/>
              <a:t>Handler(</a:t>
            </a:r>
            <a:r>
              <a:rPr lang="arn-CL" b="1" i="1" dirty="0"/>
              <a:t>sender</a:t>
            </a:r>
            <a:r>
              <a:rPr lang="arn-CL" b="1" dirty="0"/>
              <a:t>, </a:t>
            </a:r>
            <a:r>
              <a:rPr lang="arn-CL" b="1" i="1" dirty="0"/>
              <a:t>e</a:t>
            </a:r>
            <a:r>
              <a:rPr lang="arn-CL" b="1" dirty="0" smtClean="0"/>
              <a:t>)</a:t>
            </a:r>
            <a:endParaRPr lang="ru-RU" b="1" dirty="0" err="1" smtClean="0"/>
          </a:p>
        </p:txBody>
      </p:sp>
      <p:sp>
        <p:nvSpPr>
          <p:cNvPr id="18" name="Скругленный прямоугольник 17"/>
          <p:cNvSpPr/>
          <p:nvPr/>
        </p:nvSpPr>
        <p:spPr bwMode="auto">
          <a:xfrm>
            <a:off x="292100" y="5181600"/>
            <a:ext cx="8648700" cy="1219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/>
              <a:t>При использовании класса данных события, </a:t>
            </a:r>
            <a:r>
              <a:rPr lang="ru-RU" dirty="0" smtClean="0"/>
              <a:t>определенного </a:t>
            </a:r>
            <a:r>
              <a:rPr lang="ru-RU" dirty="0"/>
              <a:t>в библиотеке классов платформы .NET Framework или библиотеке стороннего разработчика, существует вероятность, что в той же библиотеке уже был определен и соответствующий делегат </a:t>
            </a:r>
            <a:r>
              <a:rPr lang="ru-RU" dirty="0" smtClean="0"/>
              <a:t>события (</a:t>
            </a:r>
            <a:r>
              <a:rPr lang="ru-RU" dirty="0" err="1" smtClean="0"/>
              <a:t>EventHandler</a:t>
            </a:r>
            <a:r>
              <a:rPr lang="ru-RU" dirty="0" smtClean="0"/>
              <a:t> и EventArgs, </a:t>
            </a:r>
            <a:r>
              <a:rPr lang="ru-RU" dirty="0" err="1" smtClean="0"/>
              <a:t>CancelEventHandler</a:t>
            </a:r>
            <a:r>
              <a:rPr lang="ru-RU" dirty="0" smtClean="0"/>
              <a:t> и </a:t>
            </a:r>
            <a:r>
              <a:rPr lang="ru-RU" dirty="0" err="1"/>
              <a:t>CancelEventArgs</a:t>
            </a:r>
            <a:r>
              <a:rPr lang="ru-RU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4508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класса, порождающего событие</a:t>
            </a:r>
          </a:p>
        </p:txBody>
      </p:sp>
      <p:sp>
        <p:nvSpPr>
          <p:cNvPr id="5" name="Rounded Rectangle 3"/>
          <p:cNvSpPr/>
          <p:nvPr/>
        </p:nvSpPr>
        <p:spPr bwMode="auto">
          <a:xfrm>
            <a:off x="304800" y="762000"/>
            <a:ext cx="8610600" cy="1295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/>
              <a:t>В классе, порождающем событие, должно присутствовать объявление события и определение метода, порождающего </a:t>
            </a:r>
            <a:r>
              <a:rPr lang="ru-RU" dirty="0" smtClean="0"/>
              <a:t>событие</a:t>
            </a:r>
          </a:p>
          <a:p>
            <a:pPr algn="just"/>
            <a:r>
              <a:rPr lang="ru-RU" dirty="0" smtClean="0"/>
              <a:t>В </a:t>
            </a:r>
            <a:r>
              <a:rPr lang="ru-RU" dirty="0"/>
              <a:t>свойстве или метода класса должна быть реализована определенная логика порождения события</a:t>
            </a:r>
            <a:endParaRPr lang="ru-RU" dirty="0" smtClean="0"/>
          </a:p>
        </p:txBody>
      </p:sp>
      <p:sp>
        <p:nvSpPr>
          <p:cNvPr id="21" name="Flowchart: Document 25"/>
          <p:cNvSpPr/>
          <p:nvPr/>
        </p:nvSpPr>
        <p:spPr bwMode="auto">
          <a:xfrm>
            <a:off x="241298" y="2819404"/>
            <a:ext cx="8674102" cy="952665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457200">
              <a:lnSpc>
                <a:spcPct val="90000"/>
              </a:lnSpc>
              <a:tabLst>
                <a:tab pos="457200" algn="l"/>
              </a:tabLst>
            </a:pPr>
            <a:endParaRPr lang="ru-RU" sz="1500" dirty="0">
              <a:latin typeface="Consolas" pitchFamily="49" charset="0"/>
              <a:cs typeface="Consolas" pitchFamily="49" charset="0"/>
            </a:endParaRPr>
          </a:p>
          <a:p>
            <a:r>
              <a:rPr lang="en-US" sz="1500" dirty="0">
                <a:latin typeface="Consolas" pitchFamily="49" charset="0"/>
                <a:cs typeface="Consolas" pitchFamily="49" charset="0"/>
              </a:rPr>
              <a:t>public delegate void </a:t>
            </a:r>
            <a:r>
              <a:rPr lang="en-US" sz="1500" dirty="0" err="1">
                <a:latin typeface="Consolas" pitchFamily="49" charset="0"/>
                <a:cs typeface="Consolas" pitchFamily="49" charset="0"/>
              </a:rPr>
              <a:t>HeartbeatEventHandler</a:t>
            </a:r>
            <a:r>
              <a:rPr lang="en-US" sz="1500" dirty="0">
                <a:latin typeface="Consolas" pitchFamily="49" charset="0"/>
                <a:cs typeface="Consolas" pitchFamily="49" charset="0"/>
              </a:rPr>
              <a:t> (object sender, </a:t>
            </a:r>
            <a:r>
              <a:rPr lang="en-US" sz="1500" dirty="0" err="1">
                <a:latin typeface="Consolas" pitchFamily="49" charset="0"/>
                <a:cs typeface="Consolas" pitchFamily="49" charset="0"/>
              </a:rPr>
              <a:t>HeartbeatEventArgs</a:t>
            </a:r>
            <a:r>
              <a:rPr lang="en-US" sz="1500" dirty="0">
                <a:latin typeface="Consolas" pitchFamily="49" charset="0"/>
                <a:cs typeface="Consolas" pitchFamily="49" charset="0"/>
              </a:rPr>
              <a:t> e);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</a:pPr>
            <a:endParaRPr lang="ru-RU" sz="1500" dirty="0">
              <a:latin typeface="Consolas" pitchFamily="49" charset="0"/>
              <a:cs typeface="Consolas" pitchFamily="49" charset="0"/>
            </a:endParaRPr>
          </a:p>
          <a:p>
            <a:r>
              <a:rPr lang="arn-CL" sz="1500" b="1" dirty="0">
                <a:latin typeface="Consolas" pitchFamily="49" charset="0"/>
                <a:cs typeface="Consolas" pitchFamily="49" charset="0"/>
              </a:rPr>
              <a:t>public event HeartbeatEventHandler Beat;</a:t>
            </a:r>
            <a:endParaRPr lang="ru-RU" sz="15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AutoShape 4"/>
          <p:cNvSpPr>
            <a:spLocks noChangeArrowheads="1"/>
          </p:cNvSpPr>
          <p:nvPr/>
        </p:nvSpPr>
        <p:spPr bwMode="auto">
          <a:xfrm>
            <a:off x="241301" y="2133600"/>
            <a:ext cx="8610599" cy="6096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08000" tIns="0" rIns="108000" anchor="ctr"/>
          <a:lstStyle/>
          <a:p>
            <a:pPr eaLnBrk="0" hangingPunct="0">
              <a:buClr>
                <a:srgbClr val="DC0081"/>
              </a:buClr>
            </a:pPr>
            <a:r>
              <a:rPr lang="ru-RU" dirty="0" smtClean="0"/>
              <a:t>Делегат, описывающий метод обработки события; делегат должен быть, по крайней мере, уровня доступа события </a:t>
            </a:r>
            <a:endParaRPr lang="ru-RU" dirty="0"/>
          </a:p>
        </p:txBody>
      </p:sp>
      <p:pic>
        <p:nvPicPr>
          <p:cNvPr id="24" name="Picture 18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174321" flipV="1">
            <a:off x="565996" y="2809476"/>
            <a:ext cx="481021" cy="236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" name="Group 41"/>
          <p:cNvGrpSpPr/>
          <p:nvPr/>
        </p:nvGrpSpPr>
        <p:grpSpPr>
          <a:xfrm>
            <a:off x="5372787" y="3007608"/>
            <a:ext cx="3542614" cy="1640592"/>
            <a:chOff x="5436287" y="1521542"/>
            <a:chExt cx="3542614" cy="1640592"/>
          </a:xfrm>
        </p:grpSpPr>
        <p:sp>
          <p:nvSpPr>
            <p:cNvPr id="26" name="AutoShape 4"/>
            <p:cNvSpPr>
              <a:spLocks noChangeArrowheads="1"/>
            </p:cNvSpPr>
            <p:nvPr/>
          </p:nvSpPr>
          <p:spPr bwMode="auto">
            <a:xfrm>
              <a:off x="5436287" y="2306472"/>
              <a:ext cx="3542614" cy="855662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108000" tIns="0" rIns="108000" anchor="ctr"/>
            <a:lstStyle/>
            <a:p>
              <a:pPr algn="just" eaLnBrk="0" hangingPunct="0">
                <a:buClr>
                  <a:srgbClr val="DC0081"/>
                </a:buClr>
              </a:pPr>
              <a:r>
                <a:rPr lang="ru-RU" dirty="0" smtClean="0"/>
                <a:t>Делегат должен принимать два параметра</a:t>
              </a:r>
              <a:endParaRPr lang="ru-RU" dirty="0"/>
            </a:p>
          </p:txBody>
        </p:sp>
        <p:pic>
          <p:nvPicPr>
            <p:cNvPr id="27" name="Picture 30" descr="arrow03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14395917" flipV="1">
              <a:off x="5203303" y="2118363"/>
              <a:ext cx="1321466" cy="241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31" descr="arrow03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13853342" flipV="1">
              <a:off x="7076214" y="2061337"/>
              <a:ext cx="1321466" cy="241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2" name="AutoShape 4"/>
          <p:cNvSpPr>
            <a:spLocks noChangeArrowheads="1"/>
          </p:cNvSpPr>
          <p:nvPr/>
        </p:nvSpPr>
        <p:spPr bwMode="auto">
          <a:xfrm>
            <a:off x="1765301" y="3792538"/>
            <a:ext cx="3492501" cy="855662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08000" tIns="0" rIns="108000" anchor="ctr"/>
          <a:lstStyle/>
          <a:p>
            <a:pPr algn="just" eaLnBrk="0" hangingPunct="0">
              <a:buClr>
                <a:srgbClr val="DC0081"/>
              </a:buClr>
            </a:pPr>
            <a:r>
              <a:rPr lang="ru-RU" dirty="0" smtClean="0"/>
              <a:t>Для определения события используется ключевое слово </a:t>
            </a:r>
            <a:r>
              <a:rPr lang="ru-RU" b="1" dirty="0" smtClean="0"/>
              <a:t>event</a:t>
            </a:r>
            <a:r>
              <a:rPr lang="ru-RU" dirty="0" smtClean="0"/>
              <a:t> и указывается тип делегат</a:t>
            </a:r>
          </a:p>
        </p:txBody>
      </p:sp>
      <p:grpSp>
        <p:nvGrpSpPr>
          <p:cNvPr id="33" name="Group 43"/>
          <p:cNvGrpSpPr/>
          <p:nvPr/>
        </p:nvGrpSpPr>
        <p:grpSpPr>
          <a:xfrm>
            <a:off x="241300" y="3519440"/>
            <a:ext cx="6388100" cy="1814560"/>
            <a:chOff x="282941" y="2241816"/>
            <a:chExt cx="6388100" cy="1814560"/>
          </a:xfrm>
        </p:grpSpPr>
        <p:sp>
          <p:nvSpPr>
            <p:cNvPr id="34" name="AutoShape 4"/>
            <p:cNvSpPr>
              <a:spLocks noChangeArrowheads="1"/>
            </p:cNvSpPr>
            <p:nvPr/>
          </p:nvSpPr>
          <p:spPr bwMode="auto">
            <a:xfrm>
              <a:off x="282941" y="3556555"/>
              <a:ext cx="6388100" cy="499821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108000" tIns="0" rIns="108000" anchor="ctr"/>
            <a:lstStyle/>
            <a:p>
              <a:pPr eaLnBrk="0" hangingPunct="0">
                <a:buClr>
                  <a:srgbClr val="DC0081"/>
                </a:buClr>
              </a:pPr>
              <a:r>
                <a:rPr lang="ru-RU" dirty="0" smtClean="0"/>
                <a:t>События, как правило, определяется уровня доступа </a:t>
              </a:r>
              <a:r>
                <a:rPr lang="ru-RU" b="1" dirty="0" smtClean="0"/>
                <a:t>public</a:t>
              </a:r>
            </a:p>
          </p:txBody>
        </p:sp>
        <p:pic>
          <p:nvPicPr>
            <p:cNvPr id="35" name="Picture 36" descr="arrow03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14986100">
              <a:off x="252365" y="2930498"/>
              <a:ext cx="1596998" cy="219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6" name="AutoShape 4"/>
          <p:cNvSpPr>
            <a:spLocks noChangeArrowheads="1"/>
          </p:cNvSpPr>
          <p:nvPr/>
        </p:nvSpPr>
        <p:spPr bwMode="auto">
          <a:xfrm>
            <a:off x="241298" y="5410200"/>
            <a:ext cx="8674102" cy="10668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0" rIns="108000" anchor="ctr"/>
          <a:lstStyle/>
          <a:p>
            <a:pPr algn="just" eaLnBrk="0" hangingPunct="0">
              <a:buClr>
                <a:srgbClr val="DC0081"/>
              </a:buClr>
            </a:pPr>
            <a:r>
              <a:rPr lang="ru-RU" dirty="0" smtClean="0"/>
              <a:t>Делегат может существовать на уровне пространства имен или класса, событие может определяться только на уровне класса</a:t>
            </a:r>
          </a:p>
          <a:p>
            <a:pPr algn="just" eaLnBrk="0" hangingPunct="0">
              <a:buClr>
                <a:srgbClr val="DC0081"/>
              </a:buClr>
            </a:pPr>
            <a:r>
              <a:rPr lang="ru-RU" dirty="0"/>
              <a:t>События можно определить в интерфейсе, делегат - </a:t>
            </a:r>
            <a:r>
              <a:rPr lang="ru-RU" dirty="0" smtClean="0"/>
              <a:t>нет</a:t>
            </a:r>
            <a:endParaRPr lang="ru-RU" dirty="0"/>
          </a:p>
        </p:txBody>
      </p:sp>
      <p:pic>
        <p:nvPicPr>
          <p:cNvPr id="38" name="Picture 33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3795165">
            <a:off x="1353917" y="3867294"/>
            <a:ext cx="920218" cy="16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867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класса, порождающего событие</a:t>
            </a:r>
          </a:p>
        </p:txBody>
      </p:sp>
      <p:sp>
        <p:nvSpPr>
          <p:cNvPr id="17" name="Flowchart: Document 25"/>
          <p:cNvSpPr/>
          <p:nvPr/>
        </p:nvSpPr>
        <p:spPr bwMode="auto">
          <a:xfrm>
            <a:off x="241298" y="762000"/>
            <a:ext cx="8597902" cy="1310632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457200">
              <a:lnSpc>
                <a:spcPct val="90000"/>
              </a:lnSpc>
              <a:tabLst>
                <a:tab pos="457200" algn="l"/>
              </a:tabLst>
            </a:pPr>
            <a:endParaRPr lang="arn-CL" sz="1600" dirty="0" smtClean="0">
              <a:latin typeface="Consolas" pitchFamily="49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</a:pPr>
            <a:r>
              <a:rPr lang="arn-CL" sz="1600" dirty="0">
                <a:latin typeface="Consolas" pitchFamily="49" charset="0"/>
                <a:cs typeface="Consolas" pitchFamily="49" charset="0"/>
              </a:rPr>
              <a:t>public delegate void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HeartbeatEventHandler (object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sender, HeartbeatEventArgs e);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</a:pP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</a:pPr>
            <a:r>
              <a:rPr lang="arn-CL" sz="1600" dirty="0">
                <a:latin typeface="Consolas" pitchFamily="49" charset="0"/>
                <a:cs typeface="Consolas" pitchFamily="49" charset="0"/>
              </a:rPr>
              <a:t>public event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HeartbeatEventHandler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Beat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</a:pPr>
            <a:endParaRPr lang="arn-CL" sz="16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2234320"/>
            <a:ext cx="7626946" cy="3709280"/>
          </a:xfrm>
          <a:prstGeom prst="rect">
            <a:avLst/>
          </a:prstGeom>
        </p:spPr>
      </p:pic>
      <p:cxnSp>
        <p:nvCxnSpPr>
          <p:cNvPr id="24" name="Прямая соединительная линия 23"/>
          <p:cNvCxnSpPr/>
          <p:nvPr/>
        </p:nvCxnSpPr>
        <p:spPr>
          <a:xfrm>
            <a:off x="587637" y="5257800"/>
            <a:ext cx="693426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587636" y="2590800"/>
            <a:ext cx="64987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587636" y="5562600"/>
            <a:ext cx="71085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Скругленный прямоугольник 26"/>
          <p:cNvSpPr/>
          <p:nvPr/>
        </p:nvSpPr>
        <p:spPr bwMode="auto">
          <a:xfrm>
            <a:off x="6630701" y="3268639"/>
            <a:ext cx="2317752" cy="609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Аксессоры</a:t>
            </a:r>
            <a:r>
              <a:rPr lang="ru-RU" b="1" dirty="0" smtClean="0"/>
              <a:t> </a:t>
            </a:r>
            <a:r>
              <a:rPr lang="ru-RU" dirty="0" smtClean="0"/>
              <a:t>событий</a:t>
            </a:r>
          </a:p>
        </p:txBody>
      </p:sp>
      <p:pic>
        <p:nvPicPr>
          <p:cNvPr id="29" name="Picture 30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868006" flipV="1">
            <a:off x="6888959" y="4373909"/>
            <a:ext cx="1801239" cy="247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773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Определение делегата</a:t>
            </a:r>
            <a:endParaRPr lang="ru-RU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34973249"/>
              </p:ext>
            </p:extLst>
          </p:nvPr>
        </p:nvGraphicFramePr>
        <p:xfrm>
          <a:off x="304800" y="1447800"/>
          <a:ext cx="46482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8" name="Group 27"/>
          <p:cNvGrpSpPr/>
          <p:nvPr/>
        </p:nvGrpSpPr>
        <p:grpSpPr>
          <a:xfrm>
            <a:off x="4495800" y="3886200"/>
            <a:ext cx="4419600" cy="1600200"/>
            <a:chOff x="4495800" y="3200400"/>
            <a:chExt cx="4419600" cy="1600200"/>
          </a:xfrm>
        </p:grpSpPr>
        <p:grpSp>
          <p:nvGrpSpPr>
            <p:cNvPr id="27" name="Group 26"/>
            <p:cNvGrpSpPr/>
            <p:nvPr/>
          </p:nvGrpSpPr>
          <p:grpSpPr>
            <a:xfrm>
              <a:off x="4495800" y="3200400"/>
              <a:ext cx="4419600" cy="1600200"/>
              <a:chOff x="4495800" y="3200400"/>
              <a:chExt cx="4419600" cy="1600200"/>
            </a:xfrm>
          </p:grpSpPr>
          <p:sp>
            <p:nvSpPr>
              <p:cNvPr id="15" name="Rectangular Callout 14"/>
              <p:cNvSpPr/>
              <p:nvPr/>
            </p:nvSpPr>
            <p:spPr bwMode="auto">
              <a:xfrm>
                <a:off x="4495800" y="3200400"/>
                <a:ext cx="4419600" cy="1600200"/>
              </a:xfrm>
              <a:prstGeom prst="wedgeRectCallout">
                <a:avLst>
                  <a:gd name="adj1" fmla="val -66188"/>
                  <a:gd name="adj2" fmla="val -28005"/>
                </a:avLst>
              </a:prstGeom>
              <a:solidFill>
                <a:schemeClr val="bg1"/>
              </a:solidFill>
              <a:ln>
                <a:headEnd/>
                <a:tailEnd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endParaRPr lang="ru-RU" dirty="0" err="1" smtClean="0"/>
              </a:p>
            </p:txBody>
          </p:sp>
          <p:pic>
            <p:nvPicPr>
              <p:cNvPr id="16" name="Picture 15" descr="4.png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56760" y="3352800"/>
                <a:ext cx="4206240" cy="1295400"/>
              </a:xfrm>
              <a:prstGeom prst="rect">
                <a:avLst/>
              </a:prstGeom>
            </p:spPr>
          </p:pic>
        </p:grpSp>
        <p:cxnSp>
          <p:nvCxnSpPr>
            <p:cNvPr id="19" name="Straight Connector 18"/>
            <p:cNvCxnSpPr/>
            <p:nvPr/>
          </p:nvCxnSpPr>
          <p:spPr>
            <a:xfrm>
              <a:off x="6019800" y="4495800"/>
              <a:ext cx="1219200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4267200" y="1295400"/>
            <a:ext cx="4648200" cy="2514600"/>
            <a:chOff x="4267200" y="609600"/>
            <a:chExt cx="4648200" cy="2514600"/>
          </a:xfrm>
        </p:grpSpPr>
        <p:sp>
          <p:nvSpPr>
            <p:cNvPr id="13" name="Rectangular Callout 12"/>
            <p:cNvSpPr/>
            <p:nvPr/>
          </p:nvSpPr>
          <p:spPr bwMode="auto">
            <a:xfrm>
              <a:off x="4267200" y="609600"/>
              <a:ext cx="4648200" cy="2514600"/>
            </a:xfrm>
            <a:prstGeom prst="wedgeRectCallout">
              <a:avLst>
                <a:gd name="adj1" fmla="val -59703"/>
                <a:gd name="adj2" fmla="val 28615"/>
              </a:avLst>
            </a:prstGeom>
            <a:solidFill>
              <a:schemeClr val="bg1"/>
            </a:solidFill>
            <a:ln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Aft>
                  <a:spcPts val="1000"/>
                </a:spcAft>
              </a:pPr>
              <a:endParaRPr lang="ru-RU" dirty="0" err="1" smtClean="0"/>
            </a:p>
          </p:txBody>
        </p:sp>
        <p:pic>
          <p:nvPicPr>
            <p:cNvPr id="14" name="Picture 13" descr="3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43401" y="685800"/>
              <a:ext cx="4419600" cy="2296460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5715000" y="2895600"/>
              <a:ext cx="609600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715000" y="1981200"/>
              <a:ext cx="914400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класса, порождающего событие</a:t>
            </a:r>
          </a:p>
        </p:txBody>
      </p:sp>
      <p:sp>
        <p:nvSpPr>
          <p:cNvPr id="17" name="Flowchart: Document 25"/>
          <p:cNvSpPr/>
          <p:nvPr/>
        </p:nvSpPr>
        <p:spPr bwMode="auto">
          <a:xfrm>
            <a:off x="241300" y="2895601"/>
            <a:ext cx="8597901" cy="1981201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457200">
              <a:lnSpc>
                <a:spcPct val="90000"/>
              </a:lnSpc>
              <a:tabLst>
                <a:tab pos="457200" algn="l"/>
              </a:tabLst>
            </a:pPr>
            <a:endParaRPr lang="ru-RU" sz="1600" b="1" dirty="0" smtClean="0">
              <a:latin typeface="Consolas" pitchFamily="49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</a:pP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protected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virtual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1600" b="1" dirty="0" err="1" smtClean="0">
                <a:latin typeface="Consolas" pitchFamily="49" charset="0"/>
                <a:cs typeface="Consolas" pitchFamily="49" charset="0"/>
              </a:rPr>
              <a:t>On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B</a:t>
            </a:r>
            <a:r>
              <a:rPr lang="en-US" sz="1600" b="1" dirty="0" err="1" smtClean="0">
                <a:latin typeface="Consolas" pitchFamily="49" charset="0"/>
                <a:cs typeface="Consolas" pitchFamily="49" charset="0"/>
              </a:rPr>
              <a:t>eat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(object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sender,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HeartbeatEventArgs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e)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{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if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(Beat != null)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{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Beat(sender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e);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4540250" y="1064061"/>
            <a:ext cx="4190999" cy="1375681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Производный тип может свободно переопределять метод </a:t>
            </a:r>
            <a:r>
              <a:rPr lang="arn-CL" b="1" dirty="0" smtClean="0"/>
              <a:t>On</a:t>
            </a:r>
            <a:r>
              <a:rPr lang="arn-CL" b="1" i="1" dirty="0" smtClean="0"/>
              <a:t>EventName</a:t>
            </a:r>
            <a:r>
              <a:rPr lang="ru-RU" dirty="0" smtClean="0"/>
              <a:t>, что позволяет ему контролировать срабатывание события</a:t>
            </a:r>
          </a:p>
        </p:txBody>
      </p:sp>
      <p:sp>
        <p:nvSpPr>
          <p:cNvPr id="12" name="Скругленный прямоугольник 11"/>
          <p:cNvSpPr/>
          <p:nvPr/>
        </p:nvSpPr>
        <p:spPr bwMode="auto">
          <a:xfrm>
            <a:off x="241299" y="1064061"/>
            <a:ext cx="4045329" cy="1375681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Определение метода </a:t>
            </a:r>
            <a:r>
              <a:rPr lang="en-US" b="1" dirty="0" smtClean="0"/>
              <a:t>On</a:t>
            </a:r>
            <a:r>
              <a:rPr lang="arn-CL" b="1" i="1" dirty="0" smtClean="0"/>
              <a:t>EventName</a:t>
            </a:r>
            <a:r>
              <a:rPr lang="ru-RU" dirty="0" smtClean="0"/>
              <a:t>, ответственного за уведомление о событии зарегистрированных </a:t>
            </a:r>
            <a:r>
              <a:rPr lang="ru-RU" dirty="0"/>
              <a:t>объектов </a:t>
            </a:r>
            <a:endParaRPr lang="ru-RU" dirty="0" smtClean="0"/>
          </a:p>
        </p:txBody>
      </p:sp>
      <p:pic>
        <p:nvPicPr>
          <p:cNvPr id="6" name="Picture 30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5400000" flipV="1">
            <a:off x="1551107" y="2362757"/>
            <a:ext cx="1067737" cy="32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2256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класса, порождающего событие</a:t>
            </a:r>
          </a:p>
        </p:txBody>
      </p:sp>
      <p:sp>
        <p:nvSpPr>
          <p:cNvPr id="17" name="Flowchart: Document 25"/>
          <p:cNvSpPr/>
          <p:nvPr/>
        </p:nvSpPr>
        <p:spPr bwMode="auto">
          <a:xfrm>
            <a:off x="241300" y="1828800"/>
            <a:ext cx="8597901" cy="3581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457200">
              <a:lnSpc>
                <a:spcPct val="90000"/>
              </a:lnSpc>
              <a:tabLst>
                <a:tab pos="457200" algn="l"/>
              </a:tabLs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public void Start()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{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Thread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thread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new Thread(new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ThreadStart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(() =&gt;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{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while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(!stop)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{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</a:pP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              </a:t>
            </a:r>
            <a:r>
              <a:rPr lang="en-US" sz="1600" b="1" dirty="0" err="1" smtClean="0">
                <a:latin typeface="Consolas" pitchFamily="49" charset="0"/>
                <a:cs typeface="Consolas" pitchFamily="49" charset="0"/>
              </a:rPr>
              <a:t>OnBeat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(this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, new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HeartbeatEventArgs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(count));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  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count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++;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}));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thread.Start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241300" y="990600"/>
            <a:ext cx="8597901" cy="685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Определение метода, транслирующего входную информацию в желаемое событие</a:t>
            </a:r>
          </a:p>
        </p:txBody>
      </p:sp>
    </p:spTree>
    <p:extLst>
      <p:ext uri="{BB962C8B-B14F-4D97-AF65-F5344CB8AC3E}">
        <p14:creationId xmlns:p14="http://schemas.microsoft.com/office/powerpoint/2010/main" val="20079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событий без специальных данных</a:t>
            </a:r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304800" y="914400"/>
            <a:ext cx="8534400" cy="5562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0"/>
              </a:spcAft>
            </a:pP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class Countdown </a:t>
            </a:r>
          </a:p>
          <a:p>
            <a:pPr algn="just"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algn="just"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int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internalCounter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0;</a:t>
            </a:r>
          </a:p>
          <a:p>
            <a:pPr algn="just"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.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.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.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event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EventHandler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CountdownCompleted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   </a:t>
            </a:r>
          </a:p>
          <a:p>
            <a:pPr algn="just">
              <a:spcAft>
                <a:spcPts val="0"/>
              </a:spcAft>
            </a:pP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protected virtual void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OnCountdownCompleted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(Object sender, </a:t>
            </a:r>
            <a:r>
              <a:rPr lang="en-US" sz="1600" b="1" dirty="0" err="1" smtClean="0">
                <a:latin typeface="Consolas" pitchFamily="49" charset="0"/>
                <a:cs typeface="Consolas" pitchFamily="49" charset="0"/>
              </a:rPr>
              <a:t>EventArgs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e)</a:t>
            </a:r>
          </a:p>
          <a:p>
            <a:pPr algn="just"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pPr algn="just"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if (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CountdownCompleted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 != null)</a:t>
            </a:r>
          </a:p>
          <a:p>
            <a:pPr algn="just"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600" b="1" dirty="0" err="1" smtClean="0">
                <a:latin typeface="Consolas" pitchFamily="49" charset="0"/>
                <a:cs typeface="Consolas" pitchFamily="49" charset="0"/>
              </a:rPr>
              <a:t>CountdownCompleted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(sender,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e);</a:t>
            </a:r>
          </a:p>
          <a:p>
            <a:pPr algn="just"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algn="just">
              <a:spcAft>
                <a:spcPts val="0"/>
              </a:spcAft>
            </a:pP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public void Decrement()</a:t>
            </a:r>
          </a:p>
          <a:p>
            <a:pPr algn="just"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{</a:t>
            </a:r>
          </a:p>
          <a:p>
            <a:pPr algn="just"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internalCounter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--;</a:t>
            </a:r>
          </a:p>
          <a:p>
            <a:pPr algn="just"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  if (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internalCounter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== 0)</a:t>
            </a:r>
          </a:p>
          <a:p>
            <a:pPr algn="just"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OnCountdownCompleted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(this, 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new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EventArgs()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algn="just"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}</a:t>
            </a:r>
          </a:p>
          <a:p>
            <a:pPr algn="just"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ounded Rectangle 12"/>
          <p:cNvSpPr/>
          <p:nvPr/>
        </p:nvSpPr>
        <p:spPr bwMode="auto">
          <a:xfrm>
            <a:off x="5334001" y="3955047"/>
            <a:ext cx="3482454" cy="997957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При вызове события необходимо сначала проверить, что оно не является нулевым</a:t>
            </a:r>
          </a:p>
        </p:txBody>
      </p:sp>
      <p:pic>
        <p:nvPicPr>
          <p:cNvPr id="11" name="Picture 30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2570367" flipV="1">
            <a:off x="3931869" y="3943318"/>
            <a:ext cx="1544081" cy="282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0705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Соединение </a:t>
            </a:r>
            <a:r>
              <a:rPr lang="ru-RU" dirty="0" smtClean="0"/>
              <a:t>типов, отслеживающих события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346878" y="3055926"/>
            <a:ext cx="8534400" cy="2659074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0"/>
              </a:spcAft>
            </a:pPr>
            <a:r>
              <a:rPr lang="arn-CL" sz="1600" dirty="0">
                <a:latin typeface="Consolas" pitchFamily="49" charset="0"/>
                <a:cs typeface="Consolas" pitchFamily="49" charset="0"/>
              </a:rPr>
              <a:t>void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beat_Beat(object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sender,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HeartbeatEventArgs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 e)</a:t>
            </a:r>
          </a:p>
          <a:p>
            <a:pPr algn="just"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{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    MessageBox.Show(String.Format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("Hearbeat recieved: {0}", e.Count));</a:t>
            </a:r>
          </a:p>
          <a:p>
            <a:pPr algn="just"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ounded Rectangle 12"/>
          <p:cNvSpPr/>
          <p:nvPr/>
        </p:nvSpPr>
        <p:spPr bwMode="auto">
          <a:xfrm>
            <a:off x="304799" y="914404"/>
            <a:ext cx="8538949" cy="997957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/>
              <a:t>Чтобы использовать события, определенные в другом классе, необходимо определить и зарегистрировать обработчика событий</a:t>
            </a:r>
            <a:endParaRPr lang="ru-RU" dirty="0" smtClean="0"/>
          </a:p>
        </p:txBody>
      </p:sp>
      <p:pic>
        <p:nvPicPr>
          <p:cNvPr id="11" name="Picture 30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117793" flipV="1">
            <a:off x="5057699" y="2914618"/>
            <a:ext cx="1544081" cy="282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12"/>
          <p:cNvSpPr/>
          <p:nvPr/>
        </p:nvSpPr>
        <p:spPr bwMode="auto">
          <a:xfrm>
            <a:off x="304798" y="2057401"/>
            <a:ext cx="8538949" cy="838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/>
              <a:t>Чтобы добавить метод обработчика событий для события необходимо определить метод с той же сигнатурой, что и у делегата события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58482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Соединение методов </a:t>
            </a:r>
            <a:r>
              <a:rPr lang="ru-RU" dirty="0" smtClean="0"/>
              <a:t>обработчиков событий </a:t>
            </a:r>
            <a:r>
              <a:rPr lang="ru-RU" dirty="0"/>
              <a:t>с событиями</a:t>
            </a:r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304799" y="2590800"/>
            <a:ext cx="8610602" cy="1613936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0"/>
              </a:spcAft>
            </a:pP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arn-CL" sz="1600" dirty="0">
                <a:latin typeface="Consolas" pitchFamily="49" charset="0"/>
                <a:cs typeface="Consolas" pitchFamily="49" charset="0"/>
              </a:rPr>
              <a:t>Heartbeat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beat = new Heartbeat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 algn="just">
              <a:spcAft>
                <a:spcPts val="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 . .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arn-CL" sz="1600" dirty="0">
                <a:latin typeface="Consolas" pitchFamily="49" charset="0"/>
                <a:cs typeface="Consolas" pitchFamily="49" charset="0"/>
              </a:rPr>
              <a:t>HeartbeatEventHandler hendler = new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HeartbeatEventHandler(</a:t>
            </a:r>
            <a:r>
              <a:rPr lang="arn-CL" dirty="0" smtClean="0"/>
              <a:t>beat_Beat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);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arn-CL" sz="1600" dirty="0">
                <a:latin typeface="Consolas" pitchFamily="49" charset="0"/>
                <a:cs typeface="Consolas" pitchFamily="49" charset="0"/>
              </a:rPr>
              <a:t>beat.Beat += hendler;</a:t>
            </a:r>
          </a:p>
          <a:p>
            <a:pPr algn="just">
              <a:spcAft>
                <a:spcPts val="0"/>
              </a:spcAft>
            </a:pPr>
            <a:r>
              <a:rPr lang="arn-CL" sz="1600" dirty="0">
                <a:latin typeface="Consolas" pitchFamily="49" charset="0"/>
                <a:cs typeface="Consolas" pitchFamily="49" charset="0"/>
              </a:rPr>
              <a:t>beat.Start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();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endParaRPr lang="arn-CL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304798" y="779060"/>
            <a:ext cx="8538949" cy="165934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 smtClean="0"/>
              <a:t>Чтобы зарегистрировать обработчик события  необходимо: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 smtClean="0"/>
              <a:t>создать </a:t>
            </a:r>
            <a:r>
              <a:rPr lang="ru-RU" dirty="0"/>
              <a:t>экземпляр делегата с помощью ссылки на метод обработчика событий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 smtClean="0"/>
              <a:t>добавить </a:t>
            </a:r>
            <a:r>
              <a:rPr lang="ru-RU" dirty="0"/>
              <a:t>экземпляр делегата к </a:t>
            </a:r>
            <a:r>
              <a:rPr lang="ru-RU" dirty="0" smtClean="0"/>
              <a:t>событию (подписаться на событие)</a:t>
            </a:r>
            <a:endParaRPr lang="ru-RU" dirty="0"/>
          </a:p>
        </p:txBody>
      </p:sp>
      <p:sp>
        <p:nvSpPr>
          <p:cNvPr id="14" name="Блок-схема: документ 13"/>
          <p:cNvSpPr/>
          <p:nvPr/>
        </p:nvSpPr>
        <p:spPr bwMode="auto">
          <a:xfrm>
            <a:off x="304799" y="3962400"/>
            <a:ext cx="8610602" cy="838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 . .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arn-CL" sz="1600" dirty="0">
                <a:latin typeface="Consolas" pitchFamily="49" charset="0"/>
                <a:cs typeface="Consolas" pitchFamily="49" charset="0"/>
              </a:rPr>
              <a:t>beat.Beat += new HeartbeatEventHandler (beat_Beat);</a:t>
            </a:r>
          </a:p>
          <a:p>
            <a:pPr algn="just">
              <a:spcAft>
                <a:spcPts val="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 . . 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Блок-схема: документ 14"/>
          <p:cNvSpPr/>
          <p:nvPr/>
        </p:nvSpPr>
        <p:spPr bwMode="auto">
          <a:xfrm>
            <a:off x="268972" y="4876800"/>
            <a:ext cx="4760229" cy="990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0"/>
              </a:spcAft>
            </a:pP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 . .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arn-CL" sz="1600" dirty="0">
                <a:latin typeface="Consolas" pitchFamily="49" charset="0"/>
                <a:cs typeface="Consolas" pitchFamily="49" charset="0"/>
              </a:rPr>
              <a:t>beat.Beat += beat_Beat;</a:t>
            </a:r>
          </a:p>
          <a:p>
            <a:pPr algn="just">
              <a:spcAft>
                <a:spcPts val="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 . .</a:t>
            </a:r>
          </a:p>
          <a:p>
            <a:pPr algn="just">
              <a:spcAft>
                <a:spcPts val="0"/>
              </a:spcAft>
            </a:pPr>
            <a:endParaRPr lang="arn-CL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Блок-схема: документ 15"/>
          <p:cNvSpPr/>
          <p:nvPr/>
        </p:nvSpPr>
        <p:spPr bwMode="auto">
          <a:xfrm>
            <a:off x="4155172" y="5410200"/>
            <a:ext cx="4760229" cy="990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0"/>
              </a:spcAft>
            </a:pP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 . .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0"/>
              </a:spcAft>
            </a:pPr>
            <a:r>
              <a:rPr lang="arn-CL" sz="1600" dirty="0">
                <a:latin typeface="Consolas" pitchFamily="49" charset="0"/>
                <a:cs typeface="Consolas" pitchFamily="49" charset="0"/>
              </a:rPr>
              <a:t>beat.Beat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-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beat_Beat;</a:t>
            </a:r>
          </a:p>
          <a:p>
            <a:pPr algn="just">
              <a:spcAft>
                <a:spcPts val="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 . .</a:t>
            </a:r>
          </a:p>
          <a:p>
            <a:pPr algn="just">
              <a:spcAft>
                <a:spcPts val="0"/>
              </a:spcAft>
            </a:pPr>
            <a:endParaRPr lang="arn-CL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ounded Rectangle 6"/>
          <p:cNvSpPr/>
          <p:nvPr/>
        </p:nvSpPr>
        <p:spPr bwMode="auto">
          <a:xfrm>
            <a:off x="243955" y="5486400"/>
            <a:ext cx="3911216" cy="914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Отказаться от подписки на событие можно с помощью составной операции присваивания «-=»</a:t>
            </a:r>
          </a:p>
        </p:txBody>
      </p:sp>
      <p:sp>
        <p:nvSpPr>
          <p:cNvPr id="18" name="Rounded Rectangle 5"/>
          <p:cNvSpPr/>
          <p:nvPr/>
        </p:nvSpPr>
        <p:spPr bwMode="auto">
          <a:xfrm>
            <a:off x="4610099" y="4495800"/>
            <a:ext cx="4267200" cy="762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smtClean="0"/>
              <a:t>Для подписки на событие используется составная операция присваивания «+=»</a:t>
            </a:r>
          </a:p>
        </p:txBody>
      </p:sp>
    </p:spTree>
    <p:extLst>
      <p:ext uri="{BB962C8B-B14F-4D97-AF65-F5344CB8AC3E}">
        <p14:creationId xmlns:p14="http://schemas.microsoft.com/office/powerpoint/2010/main" val="227970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Рекомендации по использованию событий</a:t>
            </a:r>
            <a:endParaRPr lang="ru-RU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914400" y="3810000"/>
            <a:ext cx="7924800" cy="685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 defTabSz="457200">
              <a:lnSpc>
                <a:spcPct val="90000"/>
              </a:lnSpc>
              <a:tabLst>
                <a:tab pos="457200" algn="l"/>
              </a:tabLst>
            </a:pPr>
            <a:r>
              <a:rPr lang="ru-RU" dirty="0" smtClean="0"/>
              <a:t>Не следует передавать событиям нулевые значения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13749" y="1524000"/>
            <a:ext cx="8525452" cy="685800"/>
            <a:chOff x="313748" y="1524000"/>
            <a:chExt cx="8525452" cy="685800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914400" y="1524000"/>
              <a:ext cx="7924800" cy="6858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just" defTabSz="457200">
                <a:lnSpc>
                  <a:spcPct val="90000"/>
                </a:lnSpc>
                <a:tabLst>
                  <a:tab pos="457200" algn="l"/>
                </a:tabLst>
              </a:pPr>
              <a:r>
                <a:rPr lang="ru-RU" dirty="0" smtClean="0"/>
                <a:t>При определении делегата для события следует использовать стандартную сигнатуру события</a:t>
              </a:r>
            </a:p>
          </p:txBody>
        </p:sp>
        <p:pic>
          <p:nvPicPr>
            <p:cNvPr id="10" name="Picture 7" descr="E:\Projects\ContentDev\MSL PNG Library\Validate_CheckMark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rot="21390319">
              <a:off x="313748" y="1632118"/>
              <a:ext cx="527983" cy="533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7" name="Group 16"/>
          <p:cNvGrpSpPr/>
          <p:nvPr/>
        </p:nvGrpSpPr>
        <p:grpSpPr>
          <a:xfrm>
            <a:off x="316343" y="2667000"/>
            <a:ext cx="8522858" cy="685800"/>
            <a:chOff x="316342" y="2667000"/>
            <a:chExt cx="8522858" cy="685800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914400" y="2667000"/>
              <a:ext cx="7924800" cy="6858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just" defTabSz="457200">
                <a:lnSpc>
                  <a:spcPct val="90000"/>
                </a:lnSpc>
                <a:tabLst>
                  <a:tab pos="457200" algn="l"/>
                </a:tabLst>
              </a:pPr>
              <a:r>
                <a:rPr lang="ru-RU" dirty="0" smtClean="0"/>
                <a:t>Для вызова события следует использовать защищенный виртуальный метод</a:t>
              </a:r>
            </a:p>
          </p:txBody>
        </p:sp>
        <p:pic>
          <p:nvPicPr>
            <p:cNvPr id="11" name="Picture 7" descr="E:\Projects\ContentDev\MSL PNG Library\Validate_CheckMark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rot="21390319">
              <a:off x="316342" y="2827557"/>
              <a:ext cx="524838" cy="4980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5" name="Picture 8" descr="E:\Projects\ContentDev\MSL PNG Library\Validate_XMark.png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34101" y="3844218"/>
            <a:ext cx="509588" cy="61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96" y="824552"/>
            <a:ext cx="7924800" cy="561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239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/>
          <p:cNvSpPr>
            <a:spLocks noGrp="1"/>
          </p:cNvSpPr>
          <p:nvPr>
            <p:ph type="ctrTitle"/>
          </p:nvPr>
        </p:nvSpPr>
        <p:spPr>
          <a:xfrm>
            <a:off x="2938463" y="2206629"/>
            <a:ext cx="4876800" cy="12223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>
                <a:latin typeface="Helvetica LT Std" pitchFamily="34" charset="0"/>
              </a:rPr>
              <a:t>Спасибо за внимание</a:t>
            </a:r>
            <a:endParaRPr lang="en-US" dirty="0">
              <a:latin typeface="Helvetica LT Std" pitchFamily="34" charset="0"/>
            </a:endParaRPr>
          </a:p>
        </p:txBody>
      </p:sp>
      <p:sp>
        <p:nvSpPr>
          <p:cNvPr id="11" name="Content Placeholder 6"/>
          <p:cNvSpPr txBox="1">
            <a:spLocks/>
          </p:cNvSpPr>
          <p:nvPr/>
        </p:nvSpPr>
        <p:spPr bwMode="auto">
          <a:xfrm>
            <a:off x="2947989" y="4049716"/>
            <a:ext cx="5434012" cy="128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БГУ, ММФ, </a:t>
            </a:r>
            <a:r>
              <a:rPr lang="ru-RU" sz="1600" smtClean="0">
                <a:latin typeface="+mn-lt"/>
              </a:rPr>
              <a:t>к</a:t>
            </a:r>
            <a:r>
              <a:rPr kumimoji="0" lang="ru-RU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афедра 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веб-технологий и компьютерного моделирования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Автор: к. ф.-м. н., доцент, Кравчук Анжелика Ивановна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e-mail: anzhelika.kravchuk@gmail.com</a:t>
            </a:r>
          </a:p>
        </p:txBody>
      </p:sp>
    </p:spTree>
    <p:extLst>
      <p:ext uri="{BB962C8B-B14F-4D97-AF65-F5344CB8AC3E}">
        <p14:creationId xmlns:p14="http://schemas.microsoft.com/office/powerpoint/2010/main" val="42341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Определение делегата</a:t>
            </a:r>
            <a:endParaRPr lang="ru-RU"/>
          </a:p>
        </p:txBody>
      </p:sp>
      <p:grpSp>
        <p:nvGrpSpPr>
          <p:cNvPr id="19" name="Group 18"/>
          <p:cNvGrpSpPr/>
          <p:nvPr/>
        </p:nvGrpSpPr>
        <p:grpSpPr>
          <a:xfrm>
            <a:off x="304800" y="1295400"/>
            <a:ext cx="8534400" cy="3276600"/>
            <a:chOff x="304800" y="1295400"/>
            <a:chExt cx="8534400" cy="3276600"/>
          </a:xfrm>
        </p:grpSpPr>
        <p:grpSp>
          <p:nvGrpSpPr>
            <p:cNvPr id="34" name="Group 33"/>
            <p:cNvGrpSpPr/>
            <p:nvPr/>
          </p:nvGrpSpPr>
          <p:grpSpPr>
            <a:xfrm>
              <a:off x="304800" y="1295400"/>
              <a:ext cx="6019800" cy="1371600"/>
              <a:chOff x="304800" y="1295400"/>
              <a:chExt cx="6019800" cy="1371600"/>
            </a:xfrm>
          </p:grpSpPr>
          <p:sp>
            <p:nvSpPr>
              <p:cNvPr id="5" name="Rounded Rectangle 4"/>
              <p:cNvSpPr/>
              <p:nvPr/>
            </p:nvSpPr>
            <p:spPr bwMode="auto">
              <a:xfrm>
                <a:off x="304800" y="1371600"/>
                <a:ext cx="1371600" cy="457200"/>
              </a:xfrm>
              <a:prstGeom prst="round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ru-RU" b="1" smtClean="0"/>
                  <a:t>fbStatic</a:t>
                </a:r>
              </a:p>
            </p:txBody>
          </p:sp>
          <p:cxnSp>
            <p:nvCxnSpPr>
              <p:cNvPr id="11" name="Straight Arrow Connector 10"/>
              <p:cNvCxnSpPr>
                <a:stCxn id="5" idx="3"/>
              </p:cNvCxnSpPr>
              <p:nvPr/>
            </p:nvCxnSpPr>
            <p:spPr>
              <a:xfrm>
                <a:off x="1676400" y="1600200"/>
                <a:ext cx="5334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cxnSp>
          <p:grpSp>
            <p:nvGrpSpPr>
              <p:cNvPr id="30" name="Group 29"/>
              <p:cNvGrpSpPr/>
              <p:nvPr/>
            </p:nvGrpSpPr>
            <p:grpSpPr>
              <a:xfrm>
                <a:off x="2209800" y="1295400"/>
                <a:ext cx="4114800" cy="1371600"/>
                <a:chOff x="2209800" y="1219200"/>
                <a:chExt cx="4114800" cy="1371600"/>
              </a:xfrm>
            </p:grpSpPr>
            <p:sp>
              <p:nvSpPr>
                <p:cNvPr id="7" name="Rounded Rectangle 6"/>
                <p:cNvSpPr/>
                <p:nvPr/>
              </p:nvSpPr>
              <p:spPr bwMode="auto">
                <a:xfrm>
                  <a:off x="2209800" y="1219200"/>
                  <a:ext cx="4114800" cy="1371600"/>
                </a:xfrm>
                <a:prstGeom prst="round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1000"/>
                    </a:spcAft>
                  </a:pPr>
                  <a:r>
                    <a:rPr lang="ru-RU" b="1" dirty="0" smtClean="0"/>
                    <a:t>_</a:t>
                  </a:r>
                  <a:r>
                    <a:rPr lang="ru-RU" b="1" dirty="0" err="1" smtClean="0"/>
                    <a:t>target</a:t>
                  </a:r>
                  <a:r>
                    <a:rPr lang="ru-RU" b="1" dirty="0" smtClean="0"/>
                    <a:t>                     </a:t>
                  </a:r>
                  <a:r>
                    <a:rPr lang="en-US" b="1" dirty="0" smtClean="0"/>
                    <a:t> </a:t>
                  </a:r>
                  <a:r>
                    <a:rPr lang="ru-RU" b="1" dirty="0" err="1" smtClean="0"/>
                    <a:t>null</a:t>
                  </a:r>
                  <a:endParaRPr lang="ru-RU" b="1" dirty="0" smtClean="0"/>
                </a:p>
                <a:p>
                  <a:pPr>
                    <a:spcAft>
                      <a:spcPts val="1000"/>
                    </a:spcAft>
                  </a:pPr>
                  <a:r>
                    <a:rPr lang="ru-RU" b="1" dirty="0" smtClean="0"/>
                    <a:t>_</a:t>
                  </a:r>
                  <a:r>
                    <a:rPr lang="ru-RU" b="1" dirty="0" err="1" smtClean="0"/>
                    <a:t>methodPtr</a:t>
                  </a:r>
                  <a:r>
                    <a:rPr lang="ru-RU" b="1" dirty="0" smtClean="0"/>
                    <a:t>            </a:t>
                  </a:r>
                  <a:r>
                    <a:rPr lang="en-US" b="1" dirty="0" smtClean="0"/>
                    <a:t> </a:t>
                  </a:r>
                  <a:r>
                    <a:rPr lang="ru-RU" b="1" dirty="0" err="1" smtClean="0"/>
                    <a:t>FeedbackToConsole</a:t>
                  </a:r>
                  <a:endParaRPr lang="ru-RU" b="1" dirty="0" smtClean="0"/>
                </a:p>
                <a:p>
                  <a:pPr>
                    <a:spcAft>
                      <a:spcPts val="1000"/>
                    </a:spcAft>
                  </a:pPr>
                  <a:r>
                    <a:rPr lang="ru-RU" b="1" dirty="0" smtClean="0"/>
                    <a:t>_</a:t>
                  </a:r>
                  <a:r>
                    <a:rPr lang="ru-RU" b="1" dirty="0" err="1" smtClean="0"/>
                    <a:t>invocationList</a:t>
                  </a:r>
                  <a:r>
                    <a:rPr lang="ru-RU" b="1" dirty="0" smtClean="0"/>
                    <a:t>       </a:t>
                  </a:r>
                  <a:r>
                    <a:rPr lang="en-US" b="1" dirty="0" smtClean="0"/>
                    <a:t> </a:t>
                  </a:r>
                  <a:r>
                    <a:rPr lang="ru-RU" b="1" dirty="0" err="1" smtClean="0"/>
                    <a:t>null</a:t>
                  </a:r>
                  <a:endParaRPr lang="ru-RU" b="1" dirty="0" smtClean="0"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 rot="5400000">
                  <a:off x="3314700" y="1866900"/>
                  <a:ext cx="1295400" cy="0"/>
                </a:xfrm>
                <a:prstGeom prst="line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</p:grpSp>
        </p:grpSp>
        <p:grpSp>
          <p:nvGrpSpPr>
            <p:cNvPr id="35" name="Group 34"/>
            <p:cNvGrpSpPr/>
            <p:nvPr/>
          </p:nvGrpSpPr>
          <p:grpSpPr>
            <a:xfrm>
              <a:off x="304800" y="3200400"/>
              <a:ext cx="8534400" cy="1371600"/>
              <a:chOff x="304800" y="3200400"/>
              <a:chExt cx="8534400" cy="1371600"/>
            </a:xfrm>
          </p:grpSpPr>
          <p:sp>
            <p:nvSpPr>
              <p:cNvPr id="12" name="Rounded Rectangle 11"/>
              <p:cNvSpPr/>
              <p:nvPr/>
            </p:nvSpPr>
            <p:spPr bwMode="auto">
              <a:xfrm>
                <a:off x="6781800" y="3276600"/>
                <a:ext cx="2057400" cy="457200"/>
              </a:xfrm>
              <a:prstGeom prst="round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ru-RU" b="1" smtClean="0"/>
                  <a:t>(Program Object)</a:t>
                </a:r>
              </a:p>
            </p:txBody>
          </p:sp>
          <p:sp>
            <p:nvSpPr>
              <p:cNvPr id="13" name="Rounded Rectangle 12"/>
              <p:cNvSpPr/>
              <p:nvPr/>
            </p:nvSpPr>
            <p:spPr bwMode="auto">
              <a:xfrm>
                <a:off x="304800" y="3276600"/>
                <a:ext cx="1371600" cy="457200"/>
              </a:xfrm>
              <a:prstGeom prst="round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ru-RU" b="1" smtClean="0"/>
                  <a:t>fbInstance</a:t>
                </a:r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>
                <a:off x="1676400" y="3503612"/>
                <a:ext cx="5334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cxnSp>
          <p:grpSp>
            <p:nvGrpSpPr>
              <p:cNvPr id="31" name="Group 30"/>
              <p:cNvGrpSpPr/>
              <p:nvPr/>
            </p:nvGrpSpPr>
            <p:grpSpPr>
              <a:xfrm>
                <a:off x="2209800" y="3200400"/>
                <a:ext cx="4114800" cy="1371600"/>
                <a:chOff x="2209800" y="1219200"/>
                <a:chExt cx="4114800" cy="1371600"/>
              </a:xfrm>
            </p:grpSpPr>
            <p:sp>
              <p:nvSpPr>
                <p:cNvPr id="32" name="Rounded Rectangle 31"/>
                <p:cNvSpPr/>
                <p:nvPr/>
              </p:nvSpPr>
              <p:spPr bwMode="auto">
                <a:xfrm>
                  <a:off x="2209800" y="1219200"/>
                  <a:ext cx="4114800" cy="1371600"/>
                </a:xfrm>
                <a:prstGeom prst="round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1000"/>
                    </a:spcAft>
                  </a:pPr>
                  <a:r>
                    <a:rPr lang="ru-RU" b="1" dirty="0" smtClean="0"/>
                    <a:t>_target</a:t>
                  </a:r>
                </a:p>
                <a:p>
                  <a:pPr>
                    <a:spcAft>
                      <a:spcPts val="1000"/>
                    </a:spcAft>
                  </a:pPr>
                  <a:r>
                    <a:rPr lang="ru-RU" b="1" dirty="0" smtClean="0"/>
                    <a:t>_</a:t>
                  </a:r>
                  <a:r>
                    <a:rPr lang="ru-RU" b="1" dirty="0" err="1" smtClean="0"/>
                    <a:t>methodPtr</a:t>
                  </a:r>
                  <a:r>
                    <a:rPr lang="ru-RU" b="1" dirty="0" smtClean="0"/>
                    <a:t>            </a:t>
                  </a:r>
                  <a:r>
                    <a:rPr lang="en-US" b="1" dirty="0" smtClean="0"/>
                    <a:t> </a:t>
                  </a:r>
                  <a:r>
                    <a:rPr lang="ru-RU" b="1" dirty="0" err="1" smtClean="0"/>
                    <a:t>FeedbackTo</a:t>
                  </a:r>
                  <a:r>
                    <a:rPr lang="en-US" b="1" dirty="0" smtClean="0"/>
                    <a:t>File</a:t>
                  </a:r>
                  <a:endParaRPr lang="ru-RU" b="1" dirty="0" smtClean="0"/>
                </a:p>
                <a:p>
                  <a:pPr>
                    <a:spcAft>
                      <a:spcPts val="1000"/>
                    </a:spcAft>
                  </a:pPr>
                  <a:r>
                    <a:rPr lang="ru-RU" b="1" dirty="0" smtClean="0"/>
                    <a:t>_</a:t>
                  </a:r>
                  <a:r>
                    <a:rPr lang="ru-RU" b="1" dirty="0" err="1" smtClean="0"/>
                    <a:t>invocationList</a:t>
                  </a:r>
                  <a:r>
                    <a:rPr lang="ru-RU" b="1" dirty="0" smtClean="0"/>
                    <a:t>       </a:t>
                  </a:r>
                  <a:r>
                    <a:rPr lang="en-US" b="1" dirty="0" smtClean="0"/>
                    <a:t> </a:t>
                  </a:r>
                  <a:r>
                    <a:rPr lang="ru-RU" b="1" dirty="0" err="1" smtClean="0"/>
                    <a:t>null</a:t>
                  </a:r>
                  <a:endParaRPr lang="ru-RU" b="1" dirty="0" smtClean="0"/>
                </a:p>
              </p:txBody>
            </p:sp>
            <p:cxnSp>
              <p:nvCxnSpPr>
                <p:cNvPr id="33" name="Straight Connector 32"/>
                <p:cNvCxnSpPr/>
                <p:nvPr/>
              </p:nvCxnSpPr>
              <p:spPr>
                <a:xfrm rot="5400000">
                  <a:off x="3314700" y="1866900"/>
                  <a:ext cx="1295400" cy="0"/>
                </a:xfrm>
                <a:prstGeom prst="line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</p:grpSp>
          <p:cxnSp>
            <p:nvCxnSpPr>
              <p:cNvPr id="18" name="Straight Arrow Connector 17"/>
              <p:cNvCxnSpPr>
                <a:endCxn id="12" idx="1"/>
              </p:cNvCxnSpPr>
              <p:nvPr/>
            </p:nvCxnSpPr>
            <p:spPr>
              <a:xfrm>
                <a:off x="4419600" y="3503612"/>
                <a:ext cx="23622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Flowchart: Document 20"/>
          <p:cNvSpPr/>
          <p:nvPr/>
        </p:nvSpPr>
        <p:spPr bwMode="auto">
          <a:xfrm>
            <a:off x="304800" y="5105400"/>
            <a:ext cx="8610600" cy="11430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Feedback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fbStatic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new Feedback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Program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.</a:t>
            </a:r>
            <a:r>
              <a:rPr lang="en-US" sz="1600" b="1" dirty="0" err="1" smtClean="0">
                <a:latin typeface="Consolas" pitchFamily="49" charset="0"/>
                <a:cs typeface="Consolas" pitchFamily="49" charset="0"/>
              </a:rPr>
              <a:t>FeedbackToConsole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Feedback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fbInstance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= new Feedback(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new </a:t>
            </a:r>
            <a:r>
              <a:rPr lang="en-US" sz="1600" b="1" dirty="0" err="1" smtClean="0">
                <a:latin typeface="Consolas" pitchFamily="49" charset="0"/>
                <a:cs typeface="Consolas" pitchFamily="49" charset="0"/>
              </a:rPr>
              <a:t>Program.FeedbackToFile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);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Определение делегата</a:t>
            </a:r>
            <a:endParaRPr lang="ru-RU"/>
          </a:p>
        </p:txBody>
      </p:sp>
      <p:sp>
        <p:nvSpPr>
          <p:cNvPr id="4" name="Flowchart: Document 3"/>
          <p:cNvSpPr/>
          <p:nvPr/>
        </p:nvSpPr>
        <p:spPr bwMode="auto">
          <a:xfrm>
            <a:off x="304800" y="1447800"/>
            <a:ext cx="6248400" cy="41148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1000"/>
              </a:spcAft>
            </a:pP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pPr algn="just">
              <a:spcAft>
                <a:spcPts val="100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public delegate void Feedback(int value);</a:t>
            </a:r>
          </a:p>
          <a:p>
            <a:pPr algn="just">
              <a:spcAft>
                <a:spcPts val="100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 . .</a:t>
            </a:r>
          </a:p>
          <a:p>
            <a:pPr algn="just">
              <a:spcAft>
                <a:spcPts val="100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Feedback F;</a:t>
            </a:r>
          </a:p>
          <a:p>
            <a:pPr algn="just">
              <a:spcAft>
                <a:spcPts val="100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 . .</a:t>
            </a:r>
          </a:p>
          <a:p>
            <a:pPr algn="just">
              <a:spcAft>
                <a:spcPts val="100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fbStatic = new Feedback(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ClassName.SomeStaticFunction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pPr algn="just">
              <a:spcAft>
                <a:spcPts val="100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fbInstance = new Feedback(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obj.SomeInstanceMethod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pPr algn="just">
              <a:spcAft>
                <a:spcPts val="100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//or</a:t>
            </a:r>
          </a:p>
          <a:p>
            <a:pPr algn="just">
              <a:spcAft>
                <a:spcPts val="100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fbStatic =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ClassName.SomeStaticFunction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fbInstance =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obj.SomeInstanceMethod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algn="just">
              <a:spcAft>
                <a:spcPts val="1000"/>
              </a:spcAft>
            </a:pP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443820" y="1447800"/>
            <a:ext cx="5471581" cy="2553772"/>
            <a:chOff x="3443819" y="1447800"/>
            <a:chExt cx="5471581" cy="2553772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5410200" y="1447800"/>
              <a:ext cx="3505200" cy="12954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just">
                <a:spcAft>
                  <a:spcPts val="1000"/>
                </a:spcAft>
              </a:pPr>
              <a:r>
                <a:rPr lang="ru-RU" smtClean="0"/>
                <a:t>Инициализируются именем метода или именем другого делегата. </a:t>
              </a:r>
            </a:p>
          </p:txBody>
        </p:sp>
        <p:pic>
          <p:nvPicPr>
            <p:cNvPr id="7" name="Picture 15" descr="arrow03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8703041">
              <a:off x="3443819" y="2469863"/>
              <a:ext cx="2316519" cy="248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5" descr="arrow03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7948674">
              <a:off x="3830518" y="2718847"/>
              <a:ext cx="2316519" cy="248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Group 11"/>
          <p:cNvGrpSpPr/>
          <p:nvPr/>
        </p:nvGrpSpPr>
        <p:grpSpPr>
          <a:xfrm>
            <a:off x="4717136" y="4419604"/>
            <a:ext cx="4198264" cy="1481919"/>
            <a:chOff x="4717136" y="4419600"/>
            <a:chExt cx="4198264" cy="1481919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5867400" y="4419600"/>
              <a:ext cx="3048000" cy="1481919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just">
                <a:spcAft>
                  <a:spcPts val="1000"/>
                </a:spcAft>
              </a:pPr>
              <a:r>
                <a:rPr lang="ru-RU" smtClean="0"/>
                <a:t>Можно использовать упрощенный синтаксис – достаточно указать имя метода без применения new</a:t>
              </a:r>
            </a:p>
          </p:txBody>
        </p:sp>
        <p:pic>
          <p:nvPicPr>
            <p:cNvPr id="10" name="Picture 15" descr="arrow03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12303128">
              <a:off x="4717136" y="4849041"/>
              <a:ext cx="1368438" cy="269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Определение делегата</a:t>
            </a:r>
            <a:endParaRPr lang="ru-RU">
              <a:solidFill>
                <a:srgbClr val="FF0000"/>
              </a:solidFill>
            </a:endParaRPr>
          </a:p>
        </p:txBody>
      </p:sp>
      <p:sp>
        <p:nvSpPr>
          <p:cNvPr id="7" name="Flowchart: Document 6"/>
          <p:cNvSpPr/>
          <p:nvPr/>
        </p:nvSpPr>
        <p:spPr bwMode="auto">
          <a:xfrm>
            <a:off x="304800" y="2514600"/>
            <a:ext cx="8610600" cy="3516273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public abstract class </a:t>
            </a:r>
            <a:r>
              <a:rPr lang="ru-RU" sz="1500" b="1" dirty="0" smtClean="0">
                <a:latin typeface="Consolas" pitchFamily="49" charset="0"/>
                <a:cs typeface="Consolas" pitchFamily="49" charset="0"/>
              </a:rPr>
              <a:t>MulticastDelegate</a:t>
            </a:r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: Delegate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   // Возвращает список методов, на которые "указывает" делегат. 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   public sealed override Delegate[] </a:t>
            </a:r>
            <a:r>
              <a:rPr lang="ru-RU" sz="1500" b="1" dirty="0" smtClean="0">
                <a:latin typeface="Consolas" pitchFamily="49" charset="0"/>
                <a:cs typeface="Consolas" pitchFamily="49" charset="0"/>
              </a:rPr>
              <a:t>Get</a:t>
            </a:r>
            <a:r>
              <a:rPr lang="en-US" sz="1500" b="1" dirty="0" smtClean="0">
                <a:latin typeface="Consolas" pitchFamily="49" charset="0"/>
                <a:cs typeface="Consolas" pitchFamily="49" charset="0"/>
              </a:rPr>
              <a:t>I</a:t>
            </a:r>
            <a:r>
              <a:rPr lang="ru-RU" sz="1500" b="1" dirty="0" smtClean="0">
                <a:latin typeface="Consolas" pitchFamily="49" charset="0"/>
                <a:cs typeface="Consolas" pitchFamily="49" charset="0"/>
              </a:rPr>
              <a:t>nvocationList</a:t>
            </a:r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(); 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   // Перегруженные операции. 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   public static bool </a:t>
            </a:r>
            <a:r>
              <a:rPr lang="ru-RU" sz="1500" b="1" dirty="0" smtClean="0">
                <a:latin typeface="Consolas" pitchFamily="49" charset="0"/>
                <a:cs typeface="Consolas" pitchFamily="49" charset="0"/>
              </a:rPr>
              <a:t>operator ==</a:t>
            </a:r>
            <a:r>
              <a:rPr lang="ru-RU" sz="1500" dirty="0" smtClean="0">
                <a:latin typeface="Consolas" pitchFamily="49" charset="0"/>
                <a:cs typeface="Consolas" pitchFamily="49" charset="0"/>
              </a:rPr>
              <a:t>(MulticastDelegate dl, MulticastDelegate d2); 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   public static bool </a:t>
            </a:r>
            <a:r>
              <a:rPr lang="ru-RU" sz="1500" b="1" dirty="0" smtClean="0">
                <a:latin typeface="Consolas" pitchFamily="49" charset="0"/>
                <a:cs typeface="Consolas" pitchFamily="49" charset="0"/>
              </a:rPr>
              <a:t>operator != </a:t>
            </a:r>
            <a:r>
              <a:rPr lang="ru-RU" sz="1500" dirty="0" smtClean="0">
                <a:latin typeface="Consolas" pitchFamily="49" charset="0"/>
                <a:cs typeface="Consolas" pitchFamily="49" charset="0"/>
              </a:rPr>
              <a:t>(MulticastDelegate dl, MulticastDelegate d2); 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   // Используются внутренне для управления списком методов, 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   // поддерживаемых делегатом. 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   private IntPtr _invocationCount; 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   private object _invocationList; </a:t>
            </a:r>
          </a:p>
          <a:p>
            <a:r>
              <a:rPr lang="ru-RU" sz="15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ctr">
              <a:spcAft>
                <a:spcPts val="1000"/>
              </a:spcAft>
            </a:pPr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04800" y="762000"/>
            <a:ext cx="8610600" cy="1600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smtClean="0"/>
              <a:t>Класс System.MulticastDelegate (в сочетании с его базовым классом System.Delegate) обеспечивает своих наследников доступом к списку, содержащему адреса методов, поддерживаемых типом делегата, а также несколькими дополнительными методами (и перегруженными операциями), чтобы взаимодействовать со списком вызовов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_Template_Aug_2008_blue_line_automated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>
          <a:headEnd/>
          <a:tailEnd/>
        </a:ln>
        <a:effectLst>
          <a:innerShdw blurRad="63500" dist="50800" dir="2700000">
            <a:prstClr val="black">
              <a:alpha val="50000"/>
            </a:prstClr>
          </a:innerShdw>
        </a:effectLst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spcAft>
            <a:spcPts val="1000"/>
          </a:spcAft>
          <a:defRPr dirty="0" err="1" smtClean="0"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5146E524073F468C4FC57E5B2789C1" ma:contentTypeVersion="0" ma:contentTypeDescription="Create a new document." ma:contentTypeScope="" ma:versionID="2cd562bb1c5679eea0696edea0d34439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AC39EE30-2332-4187-B3E5-769508514A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F96B3B-5B2C-4996-9E02-395DA9EA8E7E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34CAA0A-5047-4F67-A62F-383038D28F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Presentation_Template_Aug_2008_blue_line_automated</Template>
  <TotalTime>14498</TotalTime>
  <Words>3656</Words>
  <Application>Microsoft Macintosh PowerPoint</Application>
  <PresentationFormat>On-screen Show (4:3)</PresentationFormat>
  <Paragraphs>645</Paragraphs>
  <Slides>67</Slides>
  <Notes>8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Calibri</vt:lpstr>
      <vt:lpstr>Consolas</vt:lpstr>
      <vt:lpstr>Courier New</vt:lpstr>
      <vt:lpstr>Helvetica LT Std</vt:lpstr>
      <vt:lpstr>Times New Roman</vt:lpstr>
      <vt:lpstr>Wingdings</vt:lpstr>
      <vt:lpstr>Presentation_Template_Aug_2008_blue_line_automated</vt:lpstr>
      <vt:lpstr>Делегаты и события</vt:lpstr>
      <vt:lpstr>Зачем нужны делегаты?</vt:lpstr>
      <vt:lpstr>Определение делегата</vt:lpstr>
      <vt:lpstr>Определение делегата</vt:lpstr>
      <vt:lpstr>Определение делегата</vt:lpstr>
      <vt:lpstr>Определение делегата</vt:lpstr>
      <vt:lpstr>Определение делегата</vt:lpstr>
      <vt:lpstr>Определение делегата</vt:lpstr>
      <vt:lpstr>Определение делегата</vt:lpstr>
      <vt:lpstr>Определение делегата</vt:lpstr>
      <vt:lpstr>Вызов делегата</vt:lpstr>
      <vt:lpstr>Групповые делегаты</vt:lpstr>
      <vt:lpstr>Групповые делегаты</vt:lpstr>
      <vt:lpstr>Групповые делегаты</vt:lpstr>
      <vt:lpstr>Групповые делегаты</vt:lpstr>
      <vt:lpstr>Групповые делегаты</vt:lpstr>
      <vt:lpstr>Групповые делегаты</vt:lpstr>
      <vt:lpstr>Групповые делегаты</vt:lpstr>
      <vt:lpstr>Групповые делегаты</vt:lpstr>
      <vt:lpstr>Ковариация и контравариация делегатов </vt:lpstr>
      <vt:lpstr>Определение анонимных методов</vt:lpstr>
      <vt:lpstr>Определение анонимных методов</vt:lpstr>
      <vt:lpstr>Определение анонимных методов</vt:lpstr>
      <vt:lpstr>Определение анонимных методов</vt:lpstr>
      <vt:lpstr>Замыкание</vt:lpstr>
      <vt:lpstr>Замыкание</vt:lpstr>
      <vt:lpstr>Замыкание</vt:lpstr>
      <vt:lpstr>Замыкание</vt:lpstr>
      <vt:lpstr>Замыкание</vt:lpstr>
      <vt:lpstr>Замыкание</vt:lpstr>
      <vt:lpstr>Замыкание</vt:lpstr>
      <vt:lpstr>Замыкание</vt:lpstr>
      <vt:lpstr>Определение анонимных методов</vt:lpstr>
      <vt:lpstr>Использование лямбда-выражений</vt:lpstr>
      <vt:lpstr>Что такое лямбда-выражения?</vt:lpstr>
      <vt:lpstr>Определение лямбда-выражений</vt:lpstr>
      <vt:lpstr>Определение лямбда-выражений</vt:lpstr>
      <vt:lpstr>Определение лямбда-выражений</vt:lpstr>
      <vt:lpstr>Область действия переменной в лямбда-выражениях</vt:lpstr>
      <vt:lpstr>Деревья выражений</vt:lpstr>
      <vt:lpstr>Деревья выражений</vt:lpstr>
      <vt:lpstr>Деревья выражений</vt:lpstr>
      <vt:lpstr>Деревья выражений</vt:lpstr>
      <vt:lpstr>Деревья выражений</vt:lpstr>
      <vt:lpstr>Деревья выражений</vt:lpstr>
      <vt:lpstr>Деревья выражений</vt:lpstr>
      <vt:lpstr>Деревья выражений</vt:lpstr>
      <vt:lpstr>Обработка событий</vt:lpstr>
      <vt:lpstr>Что такое событие?</vt:lpstr>
      <vt:lpstr>Что такое событие?</vt:lpstr>
      <vt:lpstr>Что такое событие?</vt:lpstr>
      <vt:lpstr>Что такое событие?</vt:lpstr>
      <vt:lpstr>Определение события</vt:lpstr>
      <vt:lpstr>Определение события</vt:lpstr>
      <vt:lpstr>Определение класса, предоставляющего данные для события</vt:lpstr>
      <vt:lpstr>Определение класса, предоставляющего всю дополнительную информацию о событии</vt:lpstr>
      <vt:lpstr>Определение делегата события</vt:lpstr>
      <vt:lpstr>Определение класса, порождающего событие</vt:lpstr>
      <vt:lpstr>Определение класса, порождающего событие</vt:lpstr>
      <vt:lpstr>Определение класса, порождающего событие</vt:lpstr>
      <vt:lpstr>Определение класса, порождающего событие</vt:lpstr>
      <vt:lpstr>Реализация событий без специальных данных</vt:lpstr>
      <vt:lpstr>Соединение типов, отслеживающих события</vt:lpstr>
      <vt:lpstr>Соединение методов обработчиков событий с событиями</vt:lpstr>
      <vt:lpstr>Рекомендации по использованию событий</vt:lpstr>
      <vt:lpstr>Пример</vt:lpstr>
      <vt:lpstr>Спасибо за внимание</vt:lpstr>
    </vt:vector>
  </TitlesOfParts>
  <Company>EPAM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NET.C#.10 Делегаты и события</dc:title>
  <dc:creator>Anzhelika Kravchuk</dc:creator>
  <cp:lastModifiedBy>Microsoft Office User</cp:lastModifiedBy>
  <cp:revision>759</cp:revision>
  <cp:lastPrinted>2015-10-30T14:52:08Z</cp:lastPrinted>
  <dcterms:created xsi:type="dcterms:W3CDTF">2008-09-08T12:48:20Z</dcterms:created>
  <dcterms:modified xsi:type="dcterms:W3CDTF">2015-11-03T05:14:11Z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0x010100175146E524073F468C4FC57E5B2789C1</vt:lpwstr>
  </property>
</Properties>
</file>